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906000" cy="6858000" type="A4"/>
  <p:notesSz cx="6858000" cy="9144000"/>
  <p:defaultTextStyle>
    <a:defPPr>
      <a:defRPr lang="en-US"/>
    </a:defPPr>
    <a:lvl1pPr algn="l" defTabSz="457153"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153" algn="l" defTabSz="457153"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306" algn="l" defTabSz="457153"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459" algn="l" defTabSz="457153"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613" algn="l" defTabSz="457153"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5765" algn="l" defTabSz="457153" rtl="0" eaLnBrk="1" latinLnBrk="0" hangingPunct="1">
      <a:defRPr kern="1200">
        <a:solidFill>
          <a:schemeClr val="tx1"/>
        </a:solidFill>
        <a:latin typeface="Calibri" charset="0"/>
        <a:ea typeface="ＭＳ Ｐゴシック" charset="0"/>
        <a:cs typeface="ＭＳ Ｐゴシック" charset="0"/>
      </a:defRPr>
    </a:lvl6pPr>
    <a:lvl7pPr marL="2742919" algn="l" defTabSz="457153" rtl="0" eaLnBrk="1" latinLnBrk="0" hangingPunct="1">
      <a:defRPr kern="1200">
        <a:solidFill>
          <a:schemeClr val="tx1"/>
        </a:solidFill>
        <a:latin typeface="Calibri" charset="0"/>
        <a:ea typeface="ＭＳ Ｐゴシック" charset="0"/>
        <a:cs typeface="ＭＳ Ｐゴシック" charset="0"/>
      </a:defRPr>
    </a:lvl7pPr>
    <a:lvl8pPr marL="3200071" algn="l" defTabSz="457153" rtl="0" eaLnBrk="1" latinLnBrk="0" hangingPunct="1">
      <a:defRPr kern="1200">
        <a:solidFill>
          <a:schemeClr val="tx1"/>
        </a:solidFill>
        <a:latin typeface="Calibri" charset="0"/>
        <a:ea typeface="ＭＳ Ｐゴシック" charset="0"/>
        <a:cs typeface="ＭＳ Ｐゴシック" charset="0"/>
      </a:defRPr>
    </a:lvl8pPr>
    <a:lvl9pPr marL="3657225" algn="l" defTabSz="457153"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90E7D"/>
    <a:srgbClr val="E8AF3B"/>
    <a:srgbClr val="E8C9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4" d="100"/>
          <a:sy n="104" d="100"/>
        </p:scale>
        <p:origin x="-1048" y="-104"/>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1" y="2130427"/>
            <a:ext cx="84201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53" indent="0" algn="ctr">
              <a:buNone/>
              <a:defRPr>
                <a:solidFill>
                  <a:schemeClr val="tx1">
                    <a:tint val="75000"/>
                  </a:schemeClr>
                </a:solidFill>
              </a:defRPr>
            </a:lvl2pPr>
            <a:lvl3pPr marL="914306" indent="0" algn="ctr">
              <a:buNone/>
              <a:defRPr>
                <a:solidFill>
                  <a:schemeClr val="tx1">
                    <a:tint val="75000"/>
                  </a:schemeClr>
                </a:solidFill>
              </a:defRPr>
            </a:lvl3pPr>
            <a:lvl4pPr marL="1371459" indent="0" algn="ctr">
              <a:buNone/>
              <a:defRPr>
                <a:solidFill>
                  <a:schemeClr val="tx1">
                    <a:tint val="75000"/>
                  </a:schemeClr>
                </a:solidFill>
              </a:defRPr>
            </a:lvl4pPr>
            <a:lvl5pPr marL="1828613" indent="0" algn="ctr">
              <a:buNone/>
              <a:defRPr>
                <a:solidFill>
                  <a:schemeClr val="tx1">
                    <a:tint val="75000"/>
                  </a:schemeClr>
                </a:solidFill>
              </a:defRPr>
            </a:lvl5pPr>
            <a:lvl6pPr marL="2285765" indent="0" algn="ctr">
              <a:buNone/>
              <a:defRPr>
                <a:solidFill>
                  <a:schemeClr val="tx1">
                    <a:tint val="75000"/>
                  </a:schemeClr>
                </a:solidFill>
              </a:defRPr>
            </a:lvl6pPr>
            <a:lvl7pPr marL="2742919" indent="0" algn="ctr">
              <a:buNone/>
              <a:defRPr>
                <a:solidFill>
                  <a:schemeClr val="tx1">
                    <a:tint val="75000"/>
                  </a:schemeClr>
                </a:solidFill>
              </a:defRPr>
            </a:lvl7pPr>
            <a:lvl8pPr marL="3200071" indent="0" algn="ctr">
              <a:buNone/>
              <a:defRPr>
                <a:solidFill>
                  <a:schemeClr val="tx1">
                    <a:tint val="75000"/>
                  </a:schemeClr>
                </a:solidFill>
              </a:defRPr>
            </a:lvl8pPr>
            <a:lvl9pPr marL="3657225"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7E55EF3-E641-E746-87F3-3FFCBBAF26A6}" type="datetimeFigureOut">
              <a:rPr lang="en-US"/>
              <a:pPr>
                <a:defRPr/>
              </a:pPr>
              <a:t>3/06/15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43540A-9071-FF45-946E-35E732D005F7}" type="slidenum">
              <a:rPr lang="en-US"/>
              <a:pPr>
                <a:defRPr/>
              </a:pPr>
              <a:t>‹#›</a:t>
            </a:fld>
            <a:endParaRPr lang="en-US"/>
          </a:p>
        </p:txBody>
      </p:sp>
    </p:spTree>
    <p:extLst>
      <p:ext uri="{BB962C8B-B14F-4D97-AF65-F5344CB8AC3E}">
        <p14:creationId xmlns:p14="http://schemas.microsoft.com/office/powerpoint/2010/main" val="4116631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C61BF82-A5B1-7F48-8F94-E155D3254FD8}" type="datetimeFigureOut">
              <a:rPr lang="en-US"/>
              <a:pPr>
                <a:defRPr/>
              </a:pPr>
              <a:t>3/06/15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3D57C1-B816-A847-B315-C8C8676449B0}" type="slidenum">
              <a:rPr lang="en-US"/>
              <a:pPr>
                <a:defRPr/>
              </a:pPr>
              <a:t>‹#›</a:t>
            </a:fld>
            <a:endParaRPr lang="en-US"/>
          </a:p>
        </p:txBody>
      </p:sp>
    </p:spTree>
    <p:extLst>
      <p:ext uri="{BB962C8B-B14F-4D97-AF65-F5344CB8AC3E}">
        <p14:creationId xmlns:p14="http://schemas.microsoft.com/office/powerpoint/2010/main" val="3659437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536576" y="274639"/>
            <a:ext cx="7078663"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46FF98-91FF-B046-BA8C-472413E0D585}" type="datetimeFigureOut">
              <a:rPr lang="en-US"/>
              <a:pPr>
                <a:defRPr/>
              </a:pPr>
              <a:t>3/06/15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E797E8-E0C8-1840-8499-8B488B2138CB}" type="slidenum">
              <a:rPr lang="en-US"/>
              <a:pPr>
                <a:defRPr/>
              </a:pPr>
              <a:t>‹#›</a:t>
            </a:fld>
            <a:endParaRPr lang="en-US"/>
          </a:p>
        </p:txBody>
      </p:sp>
    </p:spTree>
    <p:extLst>
      <p:ext uri="{BB962C8B-B14F-4D97-AF65-F5344CB8AC3E}">
        <p14:creationId xmlns:p14="http://schemas.microsoft.com/office/powerpoint/2010/main" val="4152222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8BBEA78-FE92-A549-9C48-B4D5FAE2F097}" type="datetimeFigureOut">
              <a:rPr lang="en-US"/>
              <a:pPr>
                <a:defRPr/>
              </a:pPr>
              <a:t>3/06/15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69D029B-B55E-5A4D-9CB7-114507AEB0EC}" type="slidenum">
              <a:rPr lang="en-US"/>
              <a:pPr>
                <a:defRPr/>
              </a:pPr>
              <a:t>‹#›</a:t>
            </a:fld>
            <a:endParaRPr lang="en-US"/>
          </a:p>
        </p:txBody>
      </p:sp>
    </p:spTree>
    <p:extLst>
      <p:ext uri="{BB962C8B-B14F-4D97-AF65-F5344CB8AC3E}">
        <p14:creationId xmlns:p14="http://schemas.microsoft.com/office/powerpoint/2010/main" val="1162999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7" y="4406901"/>
            <a:ext cx="84201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82507" y="2906714"/>
            <a:ext cx="8420100" cy="1500187"/>
          </a:xfrm>
        </p:spPr>
        <p:txBody>
          <a:bodyPr anchor="b"/>
          <a:lstStyle>
            <a:lvl1pPr marL="0" indent="0">
              <a:buNone/>
              <a:defRPr sz="2000">
                <a:solidFill>
                  <a:schemeClr val="tx1">
                    <a:tint val="75000"/>
                  </a:schemeClr>
                </a:solidFill>
              </a:defRPr>
            </a:lvl1pPr>
            <a:lvl2pPr marL="457153" indent="0">
              <a:buNone/>
              <a:defRPr sz="1800">
                <a:solidFill>
                  <a:schemeClr val="tx1">
                    <a:tint val="75000"/>
                  </a:schemeClr>
                </a:solidFill>
              </a:defRPr>
            </a:lvl2pPr>
            <a:lvl3pPr marL="914306" indent="0">
              <a:buNone/>
              <a:defRPr sz="1600">
                <a:solidFill>
                  <a:schemeClr val="tx1">
                    <a:tint val="75000"/>
                  </a:schemeClr>
                </a:solidFill>
              </a:defRPr>
            </a:lvl3pPr>
            <a:lvl4pPr marL="1371459" indent="0">
              <a:buNone/>
              <a:defRPr sz="1400">
                <a:solidFill>
                  <a:schemeClr val="tx1">
                    <a:tint val="75000"/>
                  </a:schemeClr>
                </a:solidFill>
              </a:defRPr>
            </a:lvl4pPr>
            <a:lvl5pPr marL="1828613" indent="0">
              <a:buNone/>
              <a:defRPr sz="1400">
                <a:solidFill>
                  <a:schemeClr val="tx1">
                    <a:tint val="75000"/>
                  </a:schemeClr>
                </a:solidFill>
              </a:defRPr>
            </a:lvl5pPr>
            <a:lvl6pPr marL="2285765" indent="0">
              <a:buNone/>
              <a:defRPr sz="1400">
                <a:solidFill>
                  <a:schemeClr val="tx1">
                    <a:tint val="75000"/>
                  </a:schemeClr>
                </a:solidFill>
              </a:defRPr>
            </a:lvl6pPr>
            <a:lvl7pPr marL="2742919" indent="0">
              <a:buNone/>
              <a:defRPr sz="1400">
                <a:solidFill>
                  <a:schemeClr val="tx1">
                    <a:tint val="75000"/>
                  </a:schemeClr>
                </a:solidFill>
              </a:defRPr>
            </a:lvl7pPr>
            <a:lvl8pPr marL="3200071" indent="0">
              <a:buNone/>
              <a:defRPr sz="1400">
                <a:solidFill>
                  <a:schemeClr val="tx1">
                    <a:tint val="75000"/>
                  </a:schemeClr>
                </a:solidFill>
              </a:defRPr>
            </a:lvl8pPr>
            <a:lvl9pPr marL="3657225"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F33C093-FB65-AE41-9B15-7AE00843F1C4}" type="datetimeFigureOut">
              <a:rPr lang="en-US"/>
              <a:pPr>
                <a:defRPr/>
              </a:pPr>
              <a:t>3/06/15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6B0638-5EFE-AA47-9B0B-B4E92270A095}" type="slidenum">
              <a:rPr lang="en-US"/>
              <a:pPr>
                <a:defRPr/>
              </a:pPr>
              <a:t>‹#›</a:t>
            </a:fld>
            <a:endParaRPr lang="en-US"/>
          </a:p>
        </p:txBody>
      </p:sp>
    </p:spTree>
    <p:extLst>
      <p:ext uri="{BB962C8B-B14F-4D97-AF65-F5344CB8AC3E}">
        <p14:creationId xmlns:p14="http://schemas.microsoft.com/office/powerpoint/2010/main" val="1356183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536576" y="1600202"/>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5448301" y="1600202"/>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13EC3F4-F6D7-1841-899A-74789224D37D}" type="datetimeFigureOut">
              <a:rPr lang="en-US"/>
              <a:pPr>
                <a:defRPr/>
              </a:pPr>
              <a:t>3/06/15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81B5FAF-7CBD-5947-8F97-8557030F30E1}" type="slidenum">
              <a:rPr lang="en-US"/>
              <a:pPr>
                <a:defRPr/>
              </a:pPr>
              <a:t>‹#›</a:t>
            </a:fld>
            <a:endParaRPr lang="en-US"/>
          </a:p>
        </p:txBody>
      </p:sp>
    </p:spTree>
    <p:extLst>
      <p:ext uri="{BB962C8B-B14F-4D97-AF65-F5344CB8AC3E}">
        <p14:creationId xmlns:p14="http://schemas.microsoft.com/office/powerpoint/2010/main" val="2343475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4639"/>
            <a:ext cx="8915400" cy="1143000"/>
          </a:xfrm>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95301" y="1535114"/>
            <a:ext cx="4376870" cy="639762"/>
          </a:xfrm>
        </p:spPr>
        <p:txBody>
          <a:bodyPr anchor="b"/>
          <a:lstStyle>
            <a:lvl1pPr marL="0" indent="0">
              <a:buNone/>
              <a:defRPr sz="2400" b="1"/>
            </a:lvl1pPr>
            <a:lvl2pPr marL="457153" indent="0">
              <a:buNone/>
              <a:defRPr sz="2000" b="1"/>
            </a:lvl2pPr>
            <a:lvl3pPr marL="914306" indent="0">
              <a:buNone/>
              <a:defRPr sz="1800" b="1"/>
            </a:lvl3pPr>
            <a:lvl4pPr marL="1371459" indent="0">
              <a:buNone/>
              <a:defRPr sz="1600" b="1"/>
            </a:lvl4pPr>
            <a:lvl5pPr marL="1828613" indent="0">
              <a:buNone/>
              <a:defRPr sz="1600" b="1"/>
            </a:lvl5pPr>
            <a:lvl6pPr marL="2285765" indent="0">
              <a:buNone/>
              <a:defRPr sz="1600" b="1"/>
            </a:lvl6pPr>
            <a:lvl7pPr marL="2742919" indent="0">
              <a:buNone/>
              <a:defRPr sz="1600" b="1"/>
            </a:lvl7pPr>
            <a:lvl8pPr marL="3200071" indent="0">
              <a:buNone/>
              <a:defRPr sz="1600" b="1"/>
            </a:lvl8pPr>
            <a:lvl9pPr marL="3657225"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95301" y="2174876"/>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5032112" y="1535114"/>
            <a:ext cx="4378590" cy="639762"/>
          </a:xfrm>
        </p:spPr>
        <p:txBody>
          <a:bodyPr anchor="b"/>
          <a:lstStyle>
            <a:lvl1pPr marL="0" indent="0">
              <a:buNone/>
              <a:defRPr sz="2400" b="1"/>
            </a:lvl1pPr>
            <a:lvl2pPr marL="457153" indent="0">
              <a:buNone/>
              <a:defRPr sz="2000" b="1"/>
            </a:lvl2pPr>
            <a:lvl3pPr marL="914306" indent="0">
              <a:buNone/>
              <a:defRPr sz="1800" b="1"/>
            </a:lvl3pPr>
            <a:lvl4pPr marL="1371459" indent="0">
              <a:buNone/>
              <a:defRPr sz="1600" b="1"/>
            </a:lvl4pPr>
            <a:lvl5pPr marL="1828613" indent="0">
              <a:buNone/>
              <a:defRPr sz="1600" b="1"/>
            </a:lvl5pPr>
            <a:lvl6pPr marL="2285765" indent="0">
              <a:buNone/>
              <a:defRPr sz="1600" b="1"/>
            </a:lvl6pPr>
            <a:lvl7pPr marL="2742919" indent="0">
              <a:buNone/>
              <a:defRPr sz="1600" b="1"/>
            </a:lvl7pPr>
            <a:lvl8pPr marL="3200071" indent="0">
              <a:buNone/>
              <a:defRPr sz="1600" b="1"/>
            </a:lvl8pPr>
            <a:lvl9pPr marL="3657225"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5032112" y="2174876"/>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54E6FA7-B19B-8E45-9ACF-D5CB426DEA92}" type="datetimeFigureOut">
              <a:rPr lang="en-US"/>
              <a:pPr>
                <a:defRPr/>
              </a:pPr>
              <a:t>3/06/15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6D4505D-A972-C944-979C-0F171FE62D2E}" type="slidenum">
              <a:rPr lang="en-US"/>
              <a:pPr>
                <a:defRPr/>
              </a:pPr>
              <a:t>‹#›</a:t>
            </a:fld>
            <a:endParaRPr lang="en-US"/>
          </a:p>
        </p:txBody>
      </p:sp>
    </p:spTree>
    <p:extLst>
      <p:ext uri="{BB962C8B-B14F-4D97-AF65-F5344CB8AC3E}">
        <p14:creationId xmlns:p14="http://schemas.microsoft.com/office/powerpoint/2010/main" val="3801189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6D0DDE7-0AFE-9E45-A1F2-EEF84250CD38}" type="datetimeFigureOut">
              <a:rPr lang="en-US"/>
              <a:pPr>
                <a:defRPr/>
              </a:pPr>
              <a:t>3/06/15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D64736-E7FA-A346-AC00-6838DCD786BD}" type="slidenum">
              <a:rPr lang="en-US"/>
              <a:pPr>
                <a:defRPr/>
              </a:pPr>
              <a:t>‹#›</a:t>
            </a:fld>
            <a:endParaRPr lang="en-US"/>
          </a:p>
        </p:txBody>
      </p:sp>
    </p:spTree>
    <p:extLst>
      <p:ext uri="{BB962C8B-B14F-4D97-AF65-F5344CB8AC3E}">
        <p14:creationId xmlns:p14="http://schemas.microsoft.com/office/powerpoint/2010/main" val="278518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1CC677E-9061-CA47-A4E1-145E1619CBBB}" type="datetimeFigureOut">
              <a:rPr lang="en-US"/>
              <a:pPr>
                <a:defRPr/>
              </a:pPr>
              <a:t>3/06/15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DB2BB32-8E4E-D840-B8B2-3738A05FFF96}" type="slidenum">
              <a:rPr lang="en-US"/>
              <a:pPr>
                <a:defRPr/>
              </a:pPr>
              <a:t>‹#›</a:t>
            </a:fld>
            <a:endParaRPr lang="en-US"/>
          </a:p>
        </p:txBody>
      </p:sp>
    </p:spTree>
    <p:extLst>
      <p:ext uri="{BB962C8B-B14F-4D97-AF65-F5344CB8AC3E}">
        <p14:creationId xmlns:p14="http://schemas.microsoft.com/office/powerpoint/2010/main" val="1284817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153" indent="0">
              <a:buNone/>
              <a:defRPr sz="1200"/>
            </a:lvl2pPr>
            <a:lvl3pPr marL="914306" indent="0">
              <a:buNone/>
              <a:defRPr sz="1000"/>
            </a:lvl3pPr>
            <a:lvl4pPr marL="1371459" indent="0">
              <a:buNone/>
              <a:defRPr sz="900"/>
            </a:lvl4pPr>
            <a:lvl5pPr marL="1828613" indent="0">
              <a:buNone/>
              <a:defRPr sz="900"/>
            </a:lvl5pPr>
            <a:lvl6pPr marL="2285765" indent="0">
              <a:buNone/>
              <a:defRPr sz="900"/>
            </a:lvl6pPr>
            <a:lvl7pPr marL="2742919" indent="0">
              <a:buNone/>
              <a:defRPr sz="900"/>
            </a:lvl7pPr>
            <a:lvl8pPr marL="3200071" indent="0">
              <a:buNone/>
              <a:defRPr sz="900"/>
            </a:lvl8pPr>
            <a:lvl9pPr marL="3657225"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656B599-9426-0644-B7B6-72008DF85B17}" type="datetimeFigureOut">
              <a:rPr lang="en-US"/>
              <a:pPr>
                <a:defRPr/>
              </a:pPr>
              <a:t>3/06/15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58BCEE-F2FA-5442-8E72-5B13FC2F93D9}" type="slidenum">
              <a:rPr lang="en-US"/>
              <a:pPr>
                <a:defRPr/>
              </a:pPr>
              <a:t>‹#›</a:t>
            </a:fld>
            <a:endParaRPr lang="en-US"/>
          </a:p>
        </p:txBody>
      </p:sp>
    </p:spTree>
    <p:extLst>
      <p:ext uri="{BB962C8B-B14F-4D97-AF65-F5344CB8AC3E}">
        <p14:creationId xmlns:p14="http://schemas.microsoft.com/office/powerpoint/2010/main" val="2434930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153" indent="0">
              <a:buNone/>
              <a:defRPr sz="2800"/>
            </a:lvl2pPr>
            <a:lvl3pPr marL="914306" indent="0">
              <a:buNone/>
              <a:defRPr sz="2400"/>
            </a:lvl3pPr>
            <a:lvl4pPr marL="1371459" indent="0">
              <a:buNone/>
              <a:defRPr sz="2000"/>
            </a:lvl4pPr>
            <a:lvl5pPr marL="1828613" indent="0">
              <a:buNone/>
              <a:defRPr sz="2000"/>
            </a:lvl5pPr>
            <a:lvl6pPr marL="2285765" indent="0">
              <a:buNone/>
              <a:defRPr sz="2000"/>
            </a:lvl6pPr>
            <a:lvl7pPr marL="2742919" indent="0">
              <a:buNone/>
              <a:defRPr sz="2000"/>
            </a:lvl7pPr>
            <a:lvl8pPr marL="3200071" indent="0">
              <a:buNone/>
              <a:defRPr sz="2000"/>
            </a:lvl8pPr>
            <a:lvl9pPr marL="3657225" indent="0">
              <a:buNone/>
              <a:defRPr sz="2000"/>
            </a:lvl9pPr>
          </a:lstStyle>
          <a:p>
            <a:pPr lvl="0"/>
            <a:r>
              <a:rPr lang="en-AU" noProof="0" smtClean="0"/>
              <a:t>Drag picture to placeholder or click icon to add</a:t>
            </a:r>
            <a:endParaRPr lang="en-US"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153" indent="0">
              <a:buNone/>
              <a:defRPr sz="1200"/>
            </a:lvl2pPr>
            <a:lvl3pPr marL="914306" indent="0">
              <a:buNone/>
              <a:defRPr sz="1000"/>
            </a:lvl3pPr>
            <a:lvl4pPr marL="1371459" indent="0">
              <a:buNone/>
              <a:defRPr sz="900"/>
            </a:lvl4pPr>
            <a:lvl5pPr marL="1828613" indent="0">
              <a:buNone/>
              <a:defRPr sz="900"/>
            </a:lvl5pPr>
            <a:lvl6pPr marL="2285765" indent="0">
              <a:buNone/>
              <a:defRPr sz="900"/>
            </a:lvl6pPr>
            <a:lvl7pPr marL="2742919" indent="0">
              <a:buNone/>
              <a:defRPr sz="900"/>
            </a:lvl7pPr>
            <a:lvl8pPr marL="3200071" indent="0">
              <a:buNone/>
              <a:defRPr sz="900"/>
            </a:lvl8pPr>
            <a:lvl9pPr marL="3657225"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C99445-2FF1-4A42-8C53-516B2ECFB6A1}" type="datetimeFigureOut">
              <a:rPr lang="en-US"/>
              <a:pPr>
                <a:defRPr/>
              </a:pPr>
              <a:t>3/06/15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4665CF-154A-B34F-928D-52F735B5E86F}" type="slidenum">
              <a:rPr lang="en-US"/>
              <a:pPr>
                <a:defRPr/>
              </a:pPr>
              <a:t>‹#›</a:t>
            </a:fld>
            <a:endParaRPr lang="en-US"/>
          </a:p>
        </p:txBody>
      </p:sp>
    </p:spTree>
    <p:extLst>
      <p:ext uri="{BB962C8B-B14F-4D97-AF65-F5344CB8AC3E}">
        <p14:creationId xmlns:p14="http://schemas.microsoft.com/office/powerpoint/2010/main" val="159879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1" y="274639"/>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1" tIns="45715" rIns="91431" bIns="45715" numCol="1" anchor="ctr" anchorCtr="0" compatLnSpc="1">
            <a:prstTxWarp prst="textNoShape">
              <a:avLst/>
            </a:prstTxWarp>
          </a:bodyPr>
          <a:lstStyle/>
          <a:p>
            <a:pPr lvl="0"/>
            <a:r>
              <a:rPr lang="en-AU" smtClean="0"/>
              <a:t>Click to edit Master title style</a:t>
            </a:r>
            <a:endParaRPr lang="en-US"/>
          </a:p>
        </p:txBody>
      </p:sp>
      <p:sp>
        <p:nvSpPr>
          <p:cNvPr id="1027" name="Text Placeholder 2"/>
          <p:cNvSpPr>
            <a:spLocks noGrp="1"/>
          </p:cNvSpPr>
          <p:nvPr>
            <p:ph type="body" idx="1"/>
          </p:nvPr>
        </p:nvSpPr>
        <p:spPr bwMode="auto">
          <a:xfrm>
            <a:off x="495301" y="1600201"/>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1" tIns="45715" rIns="91431" bIns="45715"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31" tIns="45715" rIns="91431" bIns="45715"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73CD1B7B-3A5B-2442-A631-47BCC4D603FB}" type="datetimeFigureOut">
              <a:rPr lang="en-US"/>
              <a:pPr>
                <a:defRPr/>
              </a:pPr>
              <a:t>3/06/15</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31" tIns="45715" rIns="91431" bIns="45715"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7099301" y="6356351"/>
            <a:ext cx="2311400" cy="365125"/>
          </a:xfrm>
          <a:prstGeom prst="rect">
            <a:avLst/>
          </a:prstGeom>
        </p:spPr>
        <p:txBody>
          <a:bodyPr vert="horz" lIns="91431" tIns="45715" rIns="91431" bIns="45715"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92A4310D-2DDF-304D-907A-D32F41582DF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53"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153"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306"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459"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613" algn="ctr" defTabSz="457153"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865" indent="-342865" algn="l" defTabSz="457153"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874" indent="-285721" algn="l" defTabSz="457153"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2883" indent="-228576" algn="l" defTabSz="457153"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036" indent="-228576" algn="l" defTabSz="457153"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189" indent="-228576" algn="l" defTabSz="457153"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342" indent="-228576" algn="l" defTabSz="457153" rtl="0" eaLnBrk="1" latinLnBrk="0" hangingPunct="1">
        <a:spcBef>
          <a:spcPct val="20000"/>
        </a:spcBef>
        <a:buFont typeface="Arial"/>
        <a:buChar char="•"/>
        <a:defRPr sz="2000" kern="1200">
          <a:solidFill>
            <a:schemeClr val="tx1"/>
          </a:solidFill>
          <a:latin typeface="+mn-lt"/>
          <a:ea typeface="+mn-ea"/>
          <a:cs typeface="+mn-cs"/>
        </a:defRPr>
      </a:lvl6pPr>
      <a:lvl7pPr marL="2971495" indent="-228576" algn="l" defTabSz="457153" rtl="0" eaLnBrk="1" latinLnBrk="0" hangingPunct="1">
        <a:spcBef>
          <a:spcPct val="20000"/>
        </a:spcBef>
        <a:buFont typeface="Arial"/>
        <a:buChar char="•"/>
        <a:defRPr sz="2000" kern="1200">
          <a:solidFill>
            <a:schemeClr val="tx1"/>
          </a:solidFill>
          <a:latin typeface="+mn-lt"/>
          <a:ea typeface="+mn-ea"/>
          <a:cs typeface="+mn-cs"/>
        </a:defRPr>
      </a:lvl7pPr>
      <a:lvl8pPr marL="3428648" indent="-228576" algn="l" defTabSz="457153" rtl="0" eaLnBrk="1" latinLnBrk="0" hangingPunct="1">
        <a:spcBef>
          <a:spcPct val="20000"/>
        </a:spcBef>
        <a:buFont typeface="Arial"/>
        <a:buChar char="•"/>
        <a:defRPr sz="2000" kern="1200">
          <a:solidFill>
            <a:schemeClr val="tx1"/>
          </a:solidFill>
          <a:latin typeface="+mn-lt"/>
          <a:ea typeface="+mn-ea"/>
          <a:cs typeface="+mn-cs"/>
        </a:defRPr>
      </a:lvl8pPr>
      <a:lvl9pPr marL="3885801" indent="-228576" algn="l" defTabSz="45715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3" rtl="0" eaLnBrk="1" latinLnBrk="0" hangingPunct="1">
        <a:defRPr sz="1800" kern="1200">
          <a:solidFill>
            <a:schemeClr val="tx1"/>
          </a:solidFill>
          <a:latin typeface="+mn-lt"/>
          <a:ea typeface="+mn-ea"/>
          <a:cs typeface="+mn-cs"/>
        </a:defRPr>
      </a:lvl1pPr>
      <a:lvl2pPr marL="457153" algn="l" defTabSz="457153" rtl="0" eaLnBrk="1" latinLnBrk="0" hangingPunct="1">
        <a:defRPr sz="1800" kern="1200">
          <a:solidFill>
            <a:schemeClr val="tx1"/>
          </a:solidFill>
          <a:latin typeface="+mn-lt"/>
          <a:ea typeface="+mn-ea"/>
          <a:cs typeface="+mn-cs"/>
        </a:defRPr>
      </a:lvl2pPr>
      <a:lvl3pPr marL="914306" algn="l" defTabSz="457153" rtl="0" eaLnBrk="1" latinLnBrk="0" hangingPunct="1">
        <a:defRPr sz="1800" kern="1200">
          <a:solidFill>
            <a:schemeClr val="tx1"/>
          </a:solidFill>
          <a:latin typeface="+mn-lt"/>
          <a:ea typeface="+mn-ea"/>
          <a:cs typeface="+mn-cs"/>
        </a:defRPr>
      </a:lvl3pPr>
      <a:lvl4pPr marL="1371459" algn="l" defTabSz="457153" rtl="0" eaLnBrk="1" latinLnBrk="0" hangingPunct="1">
        <a:defRPr sz="1800" kern="1200">
          <a:solidFill>
            <a:schemeClr val="tx1"/>
          </a:solidFill>
          <a:latin typeface="+mn-lt"/>
          <a:ea typeface="+mn-ea"/>
          <a:cs typeface="+mn-cs"/>
        </a:defRPr>
      </a:lvl4pPr>
      <a:lvl5pPr marL="1828613" algn="l" defTabSz="457153" rtl="0" eaLnBrk="1" latinLnBrk="0" hangingPunct="1">
        <a:defRPr sz="1800" kern="1200">
          <a:solidFill>
            <a:schemeClr val="tx1"/>
          </a:solidFill>
          <a:latin typeface="+mn-lt"/>
          <a:ea typeface="+mn-ea"/>
          <a:cs typeface="+mn-cs"/>
        </a:defRPr>
      </a:lvl5pPr>
      <a:lvl6pPr marL="2285765" algn="l" defTabSz="457153" rtl="0" eaLnBrk="1" latinLnBrk="0" hangingPunct="1">
        <a:defRPr sz="1800" kern="1200">
          <a:solidFill>
            <a:schemeClr val="tx1"/>
          </a:solidFill>
          <a:latin typeface="+mn-lt"/>
          <a:ea typeface="+mn-ea"/>
          <a:cs typeface="+mn-cs"/>
        </a:defRPr>
      </a:lvl6pPr>
      <a:lvl7pPr marL="2742919" algn="l" defTabSz="457153" rtl="0" eaLnBrk="1" latinLnBrk="0" hangingPunct="1">
        <a:defRPr sz="1800" kern="1200">
          <a:solidFill>
            <a:schemeClr val="tx1"/>
          </a:solidFill>
          <a:latin typeface="+mn-lt"/>
          <a:ea typeface="+mn-ea"/>
          <a:cs typeface="+mn-cs"/>
        </a:defRPr>
      </a:lvl7pPr>
      <a:lvl8pPr marL="3200071" algn="l" defTabSz="457153" rtl="0" eaLnBrk="1" latinLnBrk="0" hangingPunct="1">
        <a:defRPr sz="1800" kern="1200">
          <a:solidFill>
            <a:schemeClr val="tx1"/>
          </a:solidFill>
          <a:latin typeface="+mn-lt"/>
          <a:ea typeface="+mn-ea"/>
          <a:cs typeface="+mn-cs"/>
        </a:defRPr>
      </a:lvl8pPr>
      <a:lvl9pPr marL="3657225" algn="l" defTabSz="4571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microsoft.com/office/2007/relationships/hdphoto" Target="../media/hdphoto1.wdp"/><Relationship Id="rId7"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hyperlink" Target="http://www.nsw.u3anet.org.a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hyperlink" Target="http://www.nsw.u3anet.org.a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microsoft.com/office/2007/relationships/hdphoto" Target="../media/hdphoto1.wdp"/><Relationship Id="rId5"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hyperlink" Target="http://www.nsw.u3anet.org.a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nsw.u3anet.org.a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906000" cy="139700"/>
          </a:xfrm>
          <a:prstGeom prst="rect">
            <a:avLst/>
          </a:prstGeom>
          <a:solidFill>
            <a:srgbClr val="090E7D"/>
          </a:solidFill>
          <a:ln>
            <a:solidFill>
              <a:srgbClr val="00009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solidFill>
                <a:srgbClr val="0000FF"/>
              </a:solidFill>
            </a:endParaRPr>
          </a:p>
        </p:txBody>
      </p:sp>
      <p:sp>
        <p:nvSpPr>
          <p:cNvPr id="5" name="Rectangle 4"/>
          <p:cNvSpPr/>
          <p:nvPr/>
        </p:nvSpPr>
        <p:spPr>
          <a:xfrm>
            <a:off x="0" y="6537326"/>
            <a:ext cx="9906000" cy="320675"/>
          </a:xfrm>
          <a:prstGeom prst="rect">
            <a:avLst/>
          </a:prstGeom>
          <a:solidFill>
            <a:srgbClr val="E8C91C"/>
          </a:solidFill>
          <a:ln>
            <a:solidFill>
              <a:srgbClr val="E8C91C"/>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2" name="TextBox 1"/>
          <p:cNvSpPr txBox="1"/>
          <p:nvPr/>
        </p:nvSpPr>
        <p:spPr>
          <a:xfrm>
            <a:off x="7075097" y="1418729"/>
            <a:ext cx="2509838" cy="1569660"/>
          </a:xfrm>
          <a:prstGeom prst="rect">
            <a:avLst/>
          </a:prstGeom>
          <a:noFill/>
        </p:spPr>
        <p:txBody>
          <a:bodyPr wrap="square" lIns="91431" tIns="45715" rIns="91431" bIns="45715">
            <a:spAutoFit/>
          </a:bodyPr>
          <a:lstStyle/>
          <a:p>
            <a:pPr algn="ctr" fontAlgn="auto">
              <a:spcBef>
                <a:spcPts val="0"/>
              </a:spcBef>
              <a:spcAft>
                <a:spcPts val="0"/>
              </a:spcAft>
              <a:defRPr/>
            </a:pPr>
            <a:r>
              <a:rPr lang="en-US" sz="1000" dirty="0">
                <a:solidFill>
                  <a:srgbClr val="000090"/>
                </a:solidFill>
                <a:latin typeface="Verdana"/>
                <a:ea typeface="+mn-ea"/>
                <a:cs typeface="Verdana"/>
              </a:rPr>
              <a:t>Where Your Retirement Years</a:t>
            </a:r>
          </a:p>
          <a:p>
            <a:pPr algn="ctr" fontAlgn="auto">
              <a:spcBef>
                <a:spcPts val="0"/>
              </a:spcBef>
              <a:spcAft>
                <a:spcPts val="0"/>
              </a:spcAft>
              <a:defRPr/>
            </a:pPr>
            <a:r>
              <a:rPr lang="en-US" sz="1000" dirty="0">
                <a:solidFill>
                  <a:srgbClr val="000090"/>
                </a:solidFill>
                <a:latin typeface="Verdana"/>
                <a:ea typeface="+mn-ea"/>
                <a:cs typeface="Verdana"/>
              </a:rPr>
              <a:t>Can Be The Best Years Of All</a:t>
            </a:r>
            <a:endParaRPr lang="en-US" sz="1000" b="1" dirty="0">
              <a:latin typeface="Britannica Unicode Sans Oblique"/>
              <a:ea typeface="+mn-ea"/>
              <a:cs typeface="Britannica Unicode Sans Oblique"/>
            </a:endParaRPr>
          </a:p>
          <a:p>
            <a:pPr algn="ctr" fontAlgn="auto">
              <a:spcBef>
                <a:spcPts val="0"/>
              </a:spcBef>
              <a:spcAft>
                <a:spcPts val="0"/>
              </a:spcAft>
              <a:defRPr/>
            </a:pPr>
            <a:endParaRPr lang="en-US" sz="1000" b="1" dirty="0">
              <a:latin typeface="Britannica Unicode Sans Oblique"/>
              <a:ea typeface="+mn-ea"/>
              <a:cs typeface="Britannica Unicode Sans Oblique"/>
            </a:endParaRPr>
          </a:p>
          <a:p>
            <a:pPr algn="ctr" fontAlgn="auto">
              <a:spcBef>
                <a:spcPts val="0"/>
              </a:spcBef>
              <a:spcAft>
                <a:spcPts val="0"/>
              </a:spcAft>
              <a:defRPr/>
            </a:pPr>
            <a:endParaRPr lang="en-US" sz="1000" b="1" dirty="0">
              <a:latin typeface="Britannica Unicode Sans Oblique"/>
              <a:ea typeface="+mn-ea"/>
              <a:cs typeface="Britannica Unicode Sans Oblique"/>
            </a:endParaRPr>
          </a:p>
          <a:p>
            <a:pPr algn="ctr" fontAlgn="auto">
              <a:spcBef>
                <a:spcPts val="0"/>
              </a:spcBef>
              <a:spcAft>
                <a:spcPts val="0"/>
              </a:spcAft>
              <a:defRPr/>
            </a:pPr>
            <a:r>
              <a:rPr lang="en-US" sz="2800" dirty="0">
                <a:solidFill>
                  <a:srgbClr val="000090"/>
                </a:solidFill>
                <a:latin typeface="Comic Sans MS"/>
                <a:ea typeface="+mn-ea"/>
                <a:cs typeface="Comic Sans MS"/>
              </a:rPr>
              <a:t>ENJOY</a:t>
            </a:r>
          </a:p>
          <a:p>
            <a:pPr fontAlgn="auto">
              <a:spcBef>
                <a:spcPts val="0"/>
              </a:spcBef>
              <a:spcAft>
                <a:spcPts val="0"/>
              </a:spcAft>
              <a:defRPr/>
            </a:pPr>
            <a:endParaRPr lang="en-US" sz="2800" b="1" dirty="0">
              <a:latin typeface="Comic Sans MS"/>
              <a:ea typeface="+mn-ea"/>
              <a:cs typeface="Comic Sans MS"/>
            </a:endParaRPr>
          </a:p>
        </p:txBody>
      </p:sp>
      <p:sp>
        <p:nvSpPr>
          <p:cNvPr id="2052" name="TextBox 2"/>
          <p:cNvSpPr txBox="1">
            <a:spLocks noChangeArrowheads="1"/>
          </p:cNvSpPr>
          <p:nvPr/>
        </p:nvSpPr>
        <p:spPr bwMode="auto">
          <a:xfrm>
            <a:off x="6810376" y="2705101"/>
            <a:ext cx="3095625" cy="22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00090"/>
                </a:solidFill>
                <a:latin typeface="Comic Sans MS" charset="0"/>
                <a:cs typeface="Comic Sans MS" charset="0"/>
              </a:rPr>
              <a:t>TOPICS</a:t>
            </a:r>
            <a:r>
              <a:rPr lang="en-US" b="1" dirty="0">
                <a:latin typeface="Comic Sans MS" charset="0"/>
                <a:cs typeface="Comic Sans MS" charset="0"/>
              </a:rPr>
              <a:t> </a:t>
            </a:r>
            <a:r>
              <a:rPr lang="en-US" sz="1200" dirty="0">
                <a:latin typeface="Verdana"/>
                <a:cs typeface="Verdana"/>
              </a:rPr>
              <a:t>you’ve longed to explore</a:t>
            </a:r>
            <a:endParaRPr lang="en-US" sz="800" dirty="0">
              <a:latin typeface="Verdana"/>
              <a:cs typeface="Verdana"/>
            </a:endParaRPr>
          </a:p>
          <a:p>
            <a:endParaRPr lang="en-US" sz="900" dirty="0">
              <a:latin typeface="Verdana"/>
              <a:cs typeface="Verdana"/>
            </a:endParaRPr>
          </a:p>
          <a:p>
            <a:r>
              <a:rPr lang="en-US" sz="1400" dirty="0">
                <a:solidFill>
                  <a:srgbClr val="000090"/>
                </a:solidFill>
                <a:latin typeface="Comic Sans MS" charset="0"/>
                <a:cs typeface="Comic Sans MS" charset="0"/>
              </a:rPr>
              <a:t>ACTIVITIES</a:t>
            </a:r>
            <a:r>
              <a:rPr lang="en-US" b="1" dirty="0">
                <a:latin typeface="Comic Sans MS" charset="0"/>
                <a:cs typeface="Comic Sans MS" charset="0"/>
              </a:rPr>
              <a:t> </a:t>
            </a:r>
            <a:r>
              <a:rPr lang="en-US" sz="1200" dirty="0">
                <a:latin typeface="Verdana"/>
                <a:cs typeface="Verdana"/>
              </a:rPr>
              <a:t>that interest you</a:t>
            </a:r>
            <a:endParaRPr lang="en-US" sz="800" dirty="0">
              <a:latin typeface="Verdana"/>
              <a:cs typeface="Verdana"/>
            </a:endParaRPr>
          </a:p>
          <a:p>
            <a:endParaRPr lang="en-US" sz="1200" dirty="0">
              <a:latin typeface="Britannica Unicode Sans Oblique" charset="0"/>
              <a:cs typeface="Britannica Unicode Sans Oblique" charset="0"/>
            </a:endParaRPr>
          </a:p>
          <a:p>
            <a:r>
              <a:rPr lang="en-US" sz="1400" dirty="0">
                <a:solidFill>
                  <a:srgbClr val="000090"/>
                </a:solidFill>
                <a:latin typeface="Comic Sans MS" charset="0"/>
                <a:cs typeface="Comic Sans MS" charset="0"/>
              </a:rPr>
              <a:t>DISCUSSIONS</a:t>
            </a:r>
            <a:r>
              <a:rPr lang="en-US" b="1" dirty="0">
                <a:latin typeface="Comic Sans MS" charset="0"/>
                <a:cs typeface="Comic Sans MS" charset="0"/>
              </a:rPr>
              <a:t> </a:t>
            </a:r>
            <a:r>
              <a:rPr lang="en-US" sz="1200" dirty="0">
                <a:latin typeface="Verdana"/>
                <a:cs typeface="Verdana"/>
              </a:rPr>
              <a:t>that stimulate you</a:t>
            </a:r>
            <a:endParaRPr lang="en-US" sz="800" dirty="0">
              <a:latin typeface="Verdana"/>
              <a:cs typeface="Verdana"/>
            </a:endParaRPr>
          </a:p>
          <a:p>
            <a:endParaRPr lang="en-US" sz="1200" dirty="0">
              <a:latin typeface="Verdana"/>
              <a:cs typeface="Verdana"/>
            </a:endParaRPr>
          </a:p>
          <a:p>
            <a:r>
              <a:rPr lang="en-US" sz="1400" dirty="0">
                <a:solidFill>
                  <a:srgbClr val="000090"/>
                </a:solidFill>
                <a:latin typeface="Comic Sans MS" charset="0"/>
                <a:cs typeface="Comic Sans MS" charset="0"/>
              </a:rPr>
              <a:t>OUTINGS</a:t>
            </a:r>
            <a:r>
              <a:rPr lang="en-US" sz="1600" b="1" dirty="0">
                <a:latin typeface="Comic Sans MS" charset="0"/>
                <a:cs typeface="Comic Sans MS" charset="0"/>
              </a:rPr>
              <a:t> </a:t>
            </a:r>
            <a:r>
              <a:rPr lang="en-US" sz="1200" dirty="0">
                <a:latin typeface="Verdana"/>
                <a:cs typeface="Verdana"/>
              </a:rPr>
              <a:t>to entertain you</a:t>
            </a:r>
            <a:endParaRPr lang="en-US" sz="800" b="1" dirty="0">
              <a:latin typeface="Verdana"/>
              <a:cs typeface="Verdana"/>
            </a:endParaRPr>
          </a:p>
          <a:p>
            <a:pPr algn="ctr"/>
            <a:endParaRPr lang="en-US" sz="1400" dirty="0">
              <a:solidFill>
                <a:srgbClr val="000090"/>
              </a:solidFill>
              <a:latin typeface="Verdana"/>
              <a:cs typeface="Verdana"/>
            </a:endParaRPr>
          </a:p>
          <a:p>
            <a:r>
              <a:rPr lang="en-US" sz="1400" dirty="0">
                <a:solidFill>
                  <a:srgbClr val="000090"/>
                </a:solidFill>
                <a:latin typeface="Comic Sans MS" charset="0"/>
                <a:cs typeface="Comic Sans MS" charset="0"/>
              </a:rPr>
              <a:t>SOCIALISING </a:t>
            </a:r>
            <a:r>
              <a:rPr lang="en-US" sz="1200" dirty="0">
                <a:latin typeface="Verdana"/>
                <a:cs typeface="Verdana"/>
              </a:rPr>
              <a:t>with like minded</a:t>
            </a:r>
          </a:p>
          <a:p>
            <a:r>
              <a:rPr lang="en-US" sz="1200" dirty="0">
                <a:latin typeface="Verdana"/>
                <a:cs typeface="Verdana"/>
              </a:rPr>
              <a:t>                         people</a:t>
            </a:r>
            <a:endParaRPr lang="en-US" dirty="0"/>
          </a:p>
        </p:txBody>
      </p:sp>
      <p:sp>
        <p:nvSpPr>
          <p:cNvPr id="2054" name="TextBox 6"/>
          <p:cNvSpPr txBox="1">
            <a:spLocks noChangeArrowheads="1"/>
          </p:cNvSpPr>
          <p:nvPr/>
        </p:nvSpPr>
        <p:spPr bwMode="auto">
          <a:xfrm>
            <a:off x="161926" y="530928"/>
            <a:ext cx="2938463" cy="569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r>
              <a:rPr lang="en-US" sz="1400" b="1" dirty="0">
                <a:solidFill>
                  <a:srgbClr val="090E7D"/>
                </a:solidFill>
                <a:latin typeface="Arial"/>
                <a:cs typeface="Arial"/>
              </a:rPr>
              <a:t>U3A GROUPS OFFER …</a:t>
            </a:r>
          </a:p>
          <a:p>
            <a:pPr algn="just"/>
            <a:r>
              <a:rPr lang="en-US" sz="1400" dirty="0">
                <a:latin typeface="Britannica Unicode Sans Roman" charset="0"/>
                <a:cs typeface="Britannica Unicode Sans Roman" charset="0"/>
              </a:rPr>
              <a:t> </a:t>
            </a:r>
          </a:p>
          <a:p>
            <a:pPr algn="just"/>
            <a:r>
              <a:rPr lang="en-US" sz="1200" b="1" dirty="0">
                <a:latin typeface="Arial"/>
                <a:cs typeface="Arial"/>
              </a:rPr>
              <a:t>A wide range of subjects </a:t>
            </a:r>
            <a:r>
              <a:rPr lang="en-US" sz="1200" dirty="0">
                <a:latin typeface="Arial"/>
                <a:cs typeface="Arial"/>
              </a:rPr>
              <a:t>such as languages, literature, </a:t>
            </a:r>
            <a:r>
              <a:rPr lang="en-US" sz="1200" dirty="0">
                <a:cs typeface="Britannica Unicode Sans Bold"/>
              </a:rPr>
              <a:t>science, art, technology, history, music, drama, crafts</a:t>
            </a:r>
          </a:p>
          <a:p>
            <a:pPr algn="just"/>
            <a:endParaRPr lang="en-US" sz="1200" dirty="0">
              <a:solidFill>
                <a:srgbClr val="0000FF"/>
              </a:solidFill>
              <a:cs typeface="Britannica Unicode Sans Bold"/>
            </a:endParaRPr>
          </a:p>
          <a:p>
            <a:pPr algn="just"/>
            <a:r>
              <a:rPr lang="en-US" sz="1200" b="1" dirty="0">
                <a:latin typeface="Arial"/>
                <a:cs typeface="Arial"/>
              </a:rPr>
              <a:t>Varied activities </a:t>
            </a:r>
            <a:r>
              <a:rPr lang="en-US" sz="1200" dirty="0">
                <a:latin typeface="Arial"/>
                <a:cs typeface="Arial"/>
              </a:rPr>
              <a:t>such as singing, bird watching, gardening, fitness, dancing</a:t>
            </a:r>
          </a:p>
          <a:p>
            <a:pPr algn="just"/>
            <a:endParaRPr lang="en-US" sz="1200" dirty="0">
              <a:latin typeface="Arial"/>
              <a:cs typeface="Arial"/>
            </a:endParaRPr>
          </a:p>
          <a:p>
            <a:pPr algn="just" fontAlgn="auto">
              <a:spcBef>
                <a:spcPts val="0"/>
              </a:spcBef>
              <a:spcAft>
                <a:spcPts val="0"/>
              </a:spcAft>
              <a:defRPr/>
            </a:pPr>
            <a:r>
              <a:rPr lang="en-US" sz="1200" b="1" dirty="0">
                <a:latin typeface="Arial"/>
                <a:cs typeface="Arial"/>
              </a:rPr>
              <a:t>Discussion groups </a:t>
            </a:r>
            <a:r>
              <a:rPr lang="en-US" sz="1200" dirty="0"/>
              <a:t>such as current affairs, books, philosophy </a:t>
            </a:r>
          </a:p>
          <a:p>
            <a:pPr algn="just" fontAlgn="auto">
              <a:spcBef>
                <a:spcPts val="0"/>
              </a:spcBef>
              <a:spcAft>
                <a:spcPts val="0"/>
              </a:spcAft>
              <a:defRPr/>
            </a:pPr>
            <a:endParaRPr lang="en-US" sz="1200" dirty="0"/>
          </a:p>
          <a:p>
            <a:pPr algn="just" fontAlgn="auto">
              <a:spcBef>
                <a:spcPts val="0"/>
              </a:spcBef>
              <a:spcAft>
                <a:spcPts val="0"/>
              </a:spcAft>
              <a:defRPr/>
            </a:pPr>
            <a:r>
              <a:rPr lang="en-US" sz="1200" b="1" dirty="0"/>
              <a:t>Recreational Activities </a:t>
            </a:r>
            <a:r>
              <a:rPr lang="en-US" sz="1200" dirty="0"/>
              <a:t>such as movies, concerts, restaurants</a:t>
            </a:r>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r>
              <a:rPr lang="en-US" sz="1200" b="1" dirty="0">
                <a:latin typeface="Arial"/>
                <a:cs typeface="Arial"/>
              </a:rPr>
              <a:t>Subjects and activities </a:t>
            </a:r>
            <a:r>
              <a:rPr lang="en-US" sz="1200" dirty="0">
                <a:latin typeface="Arial"/>
                <a:cs typeface="Arial"/>
              </a:rPr>
              <a:t>vary from </a:t>
            </a:r>
          </a:p>
          <a:p>
            <a:pPr algn="just" fontAlgn="auto">
              <a:spcBef>
                <a:spcPts val="0"/>
              </a:spcBef>
              <a:spcAft>
                <a:spcPts val="0"/>
              </a:spcAft>
              <a:defRPr/>
            </a:pPr>
            <a:r>
              <a:rPr lang="en-US" sz="1200" dirty="0">
                <a:latin typeface="Arial"/>
                <a:cs typeface="Arial"/>
              </a:rPr>
              <a:t>group to group</a:t>
            </a:r>
          </a:p>
          <a:p>
            <a:pPr algn="just" fontAlgn="auto">
              <a:spcBef>
                <a:spcPts val="0"/>
              </a:spcBef>
              <a:spcAft>
                <a:spcPts val="0"/>
              </a:spcAft>
              <a:defRPr/>
            </a:pPr>
            <a:endParaRPr lang="en-US" sz="1200" dirty="0">
              <a:latin typeface="Arial"/>
              <a:cs typeface="Arial"/>
            </a:endParaRPr>
          </a:p>
          <a:p>
            <a:pPr algn="just" fontAlgn="auto">
              <a:spcBef>
                <a:spcPts val="0"/>
              </a:spcBef>
              <a:spcAft>
                <a:spcPts val="0"/>
              </a:spcAft>
              <a:defRPr/>
            </a:pPr>
            <a:endParaRPr lang="en-US" sz="1200" dirty="0">
              <a:latin typeface="Arial"/>
              <a:cs typeface="Arial"/>
            </a:endParaRPr>
          </a:p>
          <a:p>
            <a:pPr algn="ctr" fontAlgn="auto">
              <a:spcBef>
                <a:spcPts val="0"/>
              </a:spcBef>
              <a:spcAft>
                <a:spcPts val="0"/>
              </a:spcAft>
              <a:defRPr/>
            </a:pPr>
            <a:r>
              <a:rPr lang="en-US" sz="1200" b="1" dirty="0">
                <a:solidFill>
                  <a:srgbClr val="090E7D"/>
                </a:solidFill>
                <a:latin typeface="Arial"/>
                <a:cs typeface="Arial"/>
              </a:rPr>
              <a:t>FIND YOUR LOCAL GROUP AT</a:t>
            </a:r>
          </a:p>
          <a:p>
            <a:pPr algn="ctr" fontAlgn="auto">
              <a:spcBef>
                <a:spcPts val="0"/>
              </a:spcBef>
              <a:spcAft>
                <a:spcPts val="0"/>
              </a:spcAft>
              <a:defRPr/>
            </a:pPr>
            <a:endParaRPr lang="en-US" sz="1200" b="1" dirty="0">
              <a:solidFill>
                <a:srgbClr val="090E7D"/>
              </a:solidFill>
              <a:latin typeface="Arial"/>
              <a:cs typeface="Arial"/>
            </a:endParaRPr>
          </a:p>
          <a:p>
            <a:pPr algn="ctr" fontAlgn="auto">
              <a:spcBef>
                <a:spcPts val="0"/>
              </a:spcBef>
              <a:spcAft>
                <a:spcPts val="0"/>
              </a:spcAft>
              <a:defRPr/>
            </a:pPr>
            <a:r>
              <a:rPr lang="en-US" sz="1200" b="1" dirty="0">
                <a:solidFill>
                  <a:srgbClr val="090E7D"/>
                </a:solidFill>
                <a:latin typeface="Arial"/>
                <a:cs typeface="Arial"/>
              </a:rPr>
              <a:t>www.nsw.u3anet.org.au</a:t>
            </a:r>
          </a:p>
          <a:p>
            <a:pPr algn="just" fontAlgn="auto">
              <a:spcBef>
                <a:spcPts val="0"/>
              </a:spcBef>
              <a:spcAft>
                <a:spcPts val="0"/>
              </a:spcAft>
              <a:defRPr/>
            </a:pPr>
            <a:endParaRPr lang="en-US" sz="1200" dirty="0"/>
          </a:p>
        </p:txBody>
      </p:sp>
      <p:sp>
        <p:nvSpPr>
          <p:cNvPr id="2055" name="TextBox 17"/>
          <p:cNvSpPr txBox="1">
            <a:spLocks noChangeArrowheads="1"/>
          </p:cNvSpPr>
          <p:nvPr/>
        </p:nvSpPr>
        <p:spPr bwMode="auto">
          <a:xfrm>
            <a:off x="3502456" y="649289"/>
            <a:ext cx="2856262" cy="147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200" b="1" dirty="0">
                <a:solidFill>
                  <a:srgbClr val="090E7D"/>
                </a:solidFill>
                <a:latin typeface="Arial"/>
                <a:cs typeface="Arial"/>
              </a:rPr>
              <a:t>CONTACTS</a:t>
            </a:r>
            <a:r>
              <a:rPr lang="en-US" sz="1200" b="1" dirty="0">
                <a:solidFill>
                  <a:srgbClr val="000090"/>
                </a:solidFill>
                <a:latin typeface="Arial"/>
                <a:cs typeface="Arial"/>
              </a:rPr>
              <a:t>:</a:t>
            </a:r>
          </a:p>
          <a:p>
            <a:endParaRPr lang="en-US" sz="1100" dirty="0">
              <a:solidFill>
                <a:srgbClr val="000000"/>
              </a:solidFill>
              <a:latin typeface="Britannica Unicode Sans Roman" charset="0"/>
              <a:cs typeface="Britannica Unicode Sans Roman" charset="0"/>
            </a:endParaRPr>
          </a:p>
          <a:p>
            <a:r>
              <a:rPr lang="en-US" sz="1100" dirty="0">
                <a:solidFill>
                  <a:srgbClr val="000090"/>
                </a:solidFill>
                <a:latin typeface="Arial"/>
                <a:cs typeface="Arial"/>
              </a:rPr>
              <a:t>For more information about U3A or to</a:t>
            </a:r>
          </a:p>
          <a:p>
            <a:r>
              <a:rPr lang="en-US" sz="1100" dirty="0">
                <a:solidFill>
                  <a:srgbClr val="000090"/>
                </a:solidFill>
                <a:latin typeface="Arial"/>
                <a:cs typeface="Arial"/>
              </a:rPr>
              <a:t>find a U3A group near you go to</a:t>
            </a:r>
          </a:p>
          <a:p>
            <a:endParaRPr lang="en-US" sz="1100" dirty="0">
              <a:solidFill>
                <a:srgbClr val="000090"/>
              </a:solidFill>
              <a:latin typeface="Arial"/>
              <a:cs typeface="Arial"/>
            </a:endParaRPr>
          </a:p>
          <a:p>
            <a:r>
              <a:rPr lang="en-US" sz="1100" dirty="0">
                <a:solidFill>
                  <a:srgbClr val="000090"/>
                </a:solidFill>
                <a:latin typeface="Arial"/>
                <a:cs typeface="Arial"/>
              </a:rPr>
              <a:t>Website: </a:t>
            </a:r>
            <a:r>
              <a:rPr lang="en-US" sz="1100" dirty="0">
                <a:solidFill>
                  <a:srgbClr val="000090"/>
                </a:solidFill>
                <a:latin typeface="Arial"/>
                <a:cs typeface="Arial"/>
                <a:hlinkClick r:id="rId2"/>
              </a:rPr>
              <a:t>www.nsw.u3anet.org.au</a:t>
            </a:r>
            <a:r>
              <a:rPr lang="en-US" sz="1100" dirty="0">
                <a:solidFill>
                  <a:srgbClr val="000090"/>
                </a:solidFill>
                <a:latin typeface="Arial"/>
                <a:cs typeface="Arial"/>
              </a:rPr>
              <a:t> or</a:t>
            </a:r>
          </a:p>
          <a:p>
            <a:r>
              <a:rPr lang="en-US" sz="1100" dirty="0">
                <a:solidFill>
                  <a:srgbClr val="000090"/>
                </a:solidFill>
                <a:latin typeface="Arial"/>
                <a:cs typeface="Arial"/>
              </a:rPr>
              <a:t>email: info@nsw.u3anet.org.au</a:t>
            </a:r>
          </a:p>
          <a:p>
            <a:endParaRPr lang="en-US" sz="1200" dirty="0">
              <a:solidFill>
                <a:srgbClr val="000000"/>
              </a:solidFill>
              <a:latin typeface="Verdana"/>
              <a:cs typeface="Verdana"/>
            </a:endParaRPr>
          </a:p>
        </p:txBody>
      </p:sp>
      <p:sp>
        <p:nvSpPr>
          <p:cNvPr id="6" name="Rectangle 5"/>
          <p:cNvSpPr/>
          <p:nvPr/>
        </p:nvSpPr>
        <p:spPr>
          <a:xfrm>
            <a:off x="437645" y="3382188"/>
            <a:ext cx="2222548" cy="1187679"/>
          </a:xfrm>
          <a:prstGeom prst="rect">
            <a:avLst/>
          </a:prstGeom>
          <a:blipFill rotWithShape="1">
            <a:blip r:embed="rId3"/>
            <a:stretch>
              <a:fillRect/>
            </a:stretch>
          </a:blipFill>
          <a:ln w="3175" cmpd="sng">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25" name="Rectangle 24"/>
          <p:cNvSpPr/>
          <p:nvPr/>
        </p:nvSpPr>
        <p:spPr>
          <a:xfrm>
            <a:off x="7075097" y="5165489"/>
            <a:ext cx="2509838" cy="1186100"/>
          </a:xfrm>
          <a:prstGeom prst="rect">
            <a:avLst/>
          </a:prstGeom>
          <a:blipFill rotWithShape="1">
            <a:blip r:embed="rId4"/>
            <a:stretch>
              <a:fillRect/>
            </a:stretch>
          </a:blip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pic>
        <p:nvPicPr>
          <p:cNvPr id="9" name="Picture 8" descr="Large logo U3A.png"/>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7075097" y="341644"/>
            <a:ext cx="2615592" cy="910563"/>
          </a:xfrm>
          <a:prstGeom prst="rect">
            <a:avLst/>
          </a:prstGeom>
        </p:spPr>
      </p:pic>
      <p:sp>
        <p:nvSpPr>
          <p:cNvPr id="13" name="Rounded Rectangle 12"/>
          <p:cNvSpPr/>
          <p:nvPr/>
        </p:nvSpPr>
        <p:spPr>
          <a:xfrm>
            <a:off x="3835825" y="2318977"/>
            <a:ext cx="1853555" cy="1139318"/>
          </a:xfrm>
          <a:prstGeom prst="roundRect">
            <a:avLst/>
          </a:prstGeom>
          <a:blipFill rotWithShape="1">
            <a:blip r:embed="rId7"/>
            <a:stretch>
              <a:fillRect/>
            </a:stretch>
          </a:blipFill>
          <a:ln w="38100" cmpd="sng">
            <a:solidFill>
              <a:srgbClr val="000090"/>
            </a:solidFill>
          </a:ln>
        </p:spPr>
        <p:style>
          <a:lnRef idx="1">
            <a:schemeClr val="accent1"/>
          </a:lnRef>
          <a:fillRef idx="3">
            <a:schemeClr val="accent1"/>
          </a:fillRef>
          <a:effectRef idx="2">
            <a:schemeClr val="accent1"/>
          </a:effectRef>
          <a:fontRef idx="minor">
            <a:schemeClr val="lt1"/>
          </a:fontRef>
        </p:style>
        <p:txBody>
          <a:bodyPr lIns="91431" tIns="45715" rIns="91431" bIns="45715"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7" name="TextBox 10"/>
          <p:cNvSpPr txBox="1">
            <a:spLocks noChangeArrowheads="1"/>
          </p:cNvSpPr>
          <p:nvPr/>
        </p:nvSpPr>
        <p:spPr bwMode="auto">
          <a:xfrm>
            <a:off x="236539" y="514112"/>
            <a:ext cx="2762875" cy="5727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indent="-28575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indent="0"/>
            <a:r>
              <a:rPr lang="en-US" sz="1600" b="1" dirty="0">
                <a:solidFill>
                  <a:srgbClr val="090E7D"/>
                </a:solidFill>
                <a:latin typeface="Arial"/>
                <a:cs typeface="Arial"/>
              </a:rPr>
              <a:t>MEMBERSHIP: </a:t>
            </a:r>
          </a:p>
          <a:p>
            <a:pPr indent="0"/>
            <a:endParaRPr lang="en-US" sz="1600" b="1" dirty="0">
              <a:solidFill>
                <a:srgbClr val="090E7D"/>
              </a:solidFill>
              <a:latin typeface="Arial"/>
              <a:cs typeface="Arial"/>
            </a:endParaRPr>
          </a:p>
          <a:p>
            <a:pPr indent="0"/>
            <a:r>
              <a:rPr lang="en-US" sz="1200" b="1" dirty="0">
                <a:latin typeface="Arial"/>
                <a:cs typeface="Arial"/>
              </a:rPr>
              <a:t>To join, </a:t>
            </a:r>
            <a:r>
              <a:rPr lang="en-US" sz="1200" dirty="0">
                <a:latin typeface="Arial"/>
                <a:cs typeface="Arial"/>
              </a:rPr>
              <a:t>contact your local U3A. You will find their details on our website:</a:t>
            </a:r>
          </a:p>
          <a:p>
            <a:pPr indent="0"/>
            <a:endParaRPr lang="en-US" sz="1200" b="1" dirty="0">
              <a:solidFill>
                <a:srgbClr val="0000FF"/>
              </a:solidFill>
              <a:latin typeface="Arial"/>
              <a:cs typeface="Arial"/>
            </a:endParaRPr>
          </a:p>
          <a:p>
            <a:pPr indent="0" algn="ctr"/>
            <a:r>
              <a:rPr lang="en-US" sz="1400" i="1" dirty="0">
                <a:solidFill>
                  <a:srgbClr val="000000"/>
                </a:solidFill>
                <a:latin typeface="Arial"/>
                <a:cs typeface="Arial"/>
                <a:hlinkClick r:id="rId2"/>
              </a:rPr>
              <a:t>www.nsw.u3anet.org.au</a:t>
            </a:r>
            <a:endParaRPr lang="en-US" sz="1400" i="1" dirty="0">
              <a:solidFill>
                <a:srgbClr val="000000"/>
              </a:solidFill>
              <a:latin typeface="Arial"/>
              <a:cs typeface="Arial"/>
            </a:endParaRPr>
          </a:p>
          <a:p>
            <a:pPr indent="0"/>
            <a:endParaRPr lang="en-US" sz="1200" dirty="0">
              <a:solidFill>
                <a:srgbClr val="000000"/>
              </a:solidFill>
              <a:latin typeface="Arial"/>
              <a:cs typeface="Arial"/>
            </a:endParaRPr>
          </a:p>
          <a:p>
            <a:pPr indent="0"/>
            <a:r>
              <a:rPr lang="en-US" sz="1200" b="1" dirty="0">
                <a:solidFill>
                  <a:srgbClr val="000000"/>
                </a:solidFill>
                <a:latin typeface="Arial"/>
                <a:cs typeface="Arial"/>
              </a:rPr>
              <a:t>Membership and course fees </a:t>
            </a:r>
            <a:r>
              <a:rPr lang="en-US" sz="1200" dirty="0">
                <a:solidFill>
                  <a:srgbClr val="000000"/>
                </a:solidFill>
                <a:latin typeface="Arial"/>
                <a:cs typeface="Arial"/>
              </a:rPr>
              <a:t>vary from group to group, but all groups offer inexpensive annual membership and similarly low or even no fees.</a:t>
            </a: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dirty="0">
              <a:solidFill>
                <a:srgbClr val="000000"/>
              </a:solidFill>
              <a:latin typeface="Arial"/>
              <a:cs typeface="Arial"/>
            </a:endParaRPr>
          </a:p>
          <a:p>
            <a:pPr indent="0"/>
            <a:endParaRPr lang="en-US" sz="1200" dirty="0">
              <a:solidFill>
                <a:srgbClr val="000000"/>
              </a:solidFill>
              <a:latin typeface="Arial"/>
              <a:cs typeface="Arial"/>
            </a:endParaRPr>
          </a:p>
          <a:p>
            <a:pPr indent="0"/>
            <a:r>
              <a:rPr lang="en-US" sz="1200" b="1" dirty="0">
                <a:solidFill>
                  <a:srgbClr val="000000"/>
                </a:solidFill>
                <a:latin typeface="Arial"/>
                <a:cs typeface="Arial"/>
              </a:rPr>
              <a:t>Membership entitles </a:t>
            </a:r>
            <a:r>
              <a:rPr lang="en-US" sz="1200" dirty="0">
                <a:solidFill>
                  <a:srgbClr val="000000"/>
                </a:solidFill>
                <a:latin typeface="Arial"/>
                <a:cs typeface="Arial"/>
              </a:rPr>
              <a:t>you to apply to join courses and event and to receive regular reports and newsletters from most groups.</a:t>
            </a:r>
          </a:p>
          <a:p>
            <a:pPr indent="0"/>
            <a:endParaRPr lang="en-US" sz="1200" dirty="0">
              <a:solidFill>
                <a:srgbClr val="000000"/>
              </a:solidFill>
              <a:latin typeface="Arial"/>
              <a:cs typeface="Arial"/>
            </a:endParaRPr>
          </a:p>
          <a:p>
            <a:pPr indent="0"/>
            <a:endParaRPr lang="en-US" sz="1200" dirty="0">
              <a:solidFill>
                <a:srgbClr val="000000"/>
              </a:solidFill>
              <a:latin typeface="Arial"/>
              <a:cs typeface="Arial"/>
            </a:endParaRPr>
          </a:p>
          <a:p>
            <a:pPr indent="0" algn="ctr"/>
            <a:r>
              <a:rPr lang="en-US" sz="1400" i="1" dirty="0">
                <a:solidFill>
                  <a:srgbClr val="090E7D"/>
                </a:solidFill>
                <a:latin typeface="Arial"/>
                <a:cs typeface="Arial"/>
              </a:rPr>
              <a:t>All the joys of learning</a:t>
            </a:r>
          </a:p>
          <a:p>
            <a:pPr indent="0" algn="ctr"/>
            <a:r>
              <a:rPr lang="en-US" sz="1400" i="1" dirty="0">
                <a:solidFill>
                  <a:srgbClr val="090E7D"/>
                </a:solidFill>
                <a:latin typeface="Arial"/>
                <a:cs typeface="Arial"/>
              </a:rPr>
              <a:t>With none of the pressures</a:t>
            </a:r>
          </a:p>
        </p:txBody>
      </p:sp>
      <p:sp>
        <p:nvSpPr>
          <p:cNvPr id="5" name="Rectangle 4"/>
          <p:cNvSpPr/>
          <p:nvPr/>
        </p:nvSpPr>
        <p:spPr>
          <a:xfrm>
            <a:off x="0" y="0"/>
            <a:ext cx="9906000" cy="139700"/>
          </a:xfrm>
          <a:prstGeom prst="rect">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solidFill>
                <a:srgbClr val="0000FF"/>
              </a:solidFill>
            </a:endParaRPr>
          </a:p>
        </p:txBody>
      </p:sp>
      <p:sp>
        <p:nvSpPr>
          <p:cNvPr id="6" name="Rectangle 5"/>
          <p:cNvSpPr/>
          <p:nvPr/>
        </p:nvSpPr>
        <p:spPr>
          <a:xfrm>
            <a:off x="0" y="6537326"/>
            <a:ext cx="9906000" cy="320675"/>
          </a:xfrm>
          <a:prstGeom prst="rect">
            <a:avLst/>
          </a:prstGeom>
          <a:solidFill>
            <a:srgbClr val="E8C91C"/>
          </a:solidFill>
          <a:ln>
            <a:solidFill>
              <a:srgbClr val="E8C91C"/>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8" name="Rectangle 7"/>
          <p:cNvSpPr/>
          <p:nvPr/>
        </p:nvSpPr>
        <p:spPr>
          <a:xfrm>
            <a:off x="368994" y="3051494"/>
            <a:ext cx="2333921" cy="1170134"/>
          </a:xfrm>
          <a:prstGeom prst="rect">
            <a:avLst/>
          </a:prstGeom>
          <a:blipFill rotWithShape="1">
            <a:blip r:embed="rId3"/>
            <a:stretch>
              <a:fillRect/>
            </a:stretch>
          </a:blipFill>
          <a:ln w="3175" cmpd="sng">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15" name="Rectangle 14"/>
          <p:cNvSpPr/>
          <p:nvPr/>
        </p:nvSpPr>
        <p:spPr>
          <a:xfrm>
            <a:off x="3535482" y="5236928"/>
            <a:ext cx="2600124" cy="1104095"/>
          </a:xfrm>
          <a:prstGeom prst="rect">
            <a:avLst/>
          </a:prstGeom>
          <a:blipFill rotWithShape="1">
            <a:blip r:embed="rId4"/>
            <a:stretch>
              <a:fillRect/>
            </a:stretch>
          </a:blip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14" name="TextBox 13"/>
          <p:cNvSpPr txBox="1"/>
          <p:nvPr/>
        </p:nvSpPr>
        <p:spPr bwMode="auto">
          <a:xfrm>
            <a:off x="3441088" y="435294"/>
            <a:ext cx="2788912" cy="4862858"/>
          </a:xfrm>
          <a:prstGeom prst="rect">
            <a:avLst/>
          </a:prstGeom>
          <a:noFill/>
        </p:spPr>
        <p:txBody>
          <a:bodyPr wrap="square" lIns="91431" tIns="45715" rIns="91431" bIns="45715">
            <a:spAutoFit/>
          </a:bodyPr>
          <a:lstStyle/>
          <a:p>
            <a:pPr fontAlgn="auto">
              <a:spcBef>
                <a:spcPts val="0"/>
              </a:spcBef>
              <a:spcAft>
                <a:spcPts val="0"/>
              </a:spcAft>
              <a:defRPr/>
            </a:pPr>
            <a:r>
              <a:rPr lang="en-US" b="1" dirty="0">
                <a:solidFill>
                  <a:srgbClr val="090E7D"/>
                </a:solidFill>
                <a:latin typeface="Arial"/>
                <a:ea typeface="+mn-ea"/>
                <a:cs typeface="Arial"/>
              </a:rPr>
              <a:t>WHAT IS U3A?</a:t>
            </a:r>
          </a:p>
          <a:p>
            <a:pPr fontAlgn="auto">
              <a:spcBef>
                <a:spcPts val="0"/>
              </a:spcBef>
              <a:spcAft>
                <a:spcPts val="0"/>
              </a:spcAft>
              <a:defRPr/>
            </a:pPr>
            <a:endParaRPr lang="en-US" b="1" dirty="0">
              <a:latin typeface="+mn-lt"/>
              <a:ea typeface="+mn-ea"/>
              <a:cs typeface="+mn-cs"/>
            </a:endParaRPr>
          </a:p>
          <a:p>
            <a:pPr algn="just" fontAlgn="auto">
              <a:spcBef>
                <a:spcPts val="0"/>
              </a:spcBef>
              <a:spcAft>
                <a:spcPts val="0"/>
              </a:spcAft>
              <a:defRPr/>
            </a:pPr>
            <a:r>
              <a:rPr lang="en-US" sz="1200" dirty="0">
                <a:latin typeface="Arial"/>
                <a:ea typeface="+mn-ea"/>
                <a:cs typeface="Arial"/>
              </a:rPr>
              <a:t>U3A stands for ‘University of the Third</a:t>
            </a:r>
          </a:p>
          <a:p>
            <a:pPr algn="just" fontAlgn="auto">
              <a:spcBef>
                <a:spcPts val="0"/>
              </a:spcBef>
              <a:spcAft>
                <a:spcPts val="0"/>
              </a:spcAft>
              <a:defRPr/>
            </a:pPr>
            <a:r>
              <a:rPr lang="en-US" sz="1200" dirty="0">
                <a:latin typeface="Arial"/>
                <a:ea typeface="+mn-ea"/>
                <a:cs typeface="Arial"/>
              </a:rPr>
              <a:t>Age.’  This ‘age’ follows childhood and our working lives and is the time of active retirement.</a:t>
            </a:r>
          </a:p>
          <a:p>
            <a:pPr fontAlgn="auto">
              <a:spcBef>
                <a:spcPts val="0"/>
              </a:spcBef>
              <a:spcAft>
                <a:spcPts val="0"/>
              </a:spcAft>
              <a:defRPr/>
            </a:pPr>
            <a:endParaRPr lang="en-US" sz="1600" dirty="0">
              <a:latin typeface="+mn-lt"/>
              <a:ea typeface="+mn-ea"/>
              <a:cs typeface="+mn-cs"/>
            </a:endParaRPr>
          </a:p>
          <a:p>
            <a:pPr fontAlgn="auto">
              <a:spcBef>
                <a:spcPts val="0"/>
              </a:spcBef>
              <a:spcAft>
                <a:spcPts val="0"/>
              </a:spcAft>
              <a:defRPr/>
            </a:pPr>
            <a:r>
              <a:rPr lang="en-US" sz="1200" dirty="0">
                <a:latin typeface="Arial"/>
                <a:ea typeface="+mn-ea"/>
                <a:cs typeface="Arial"/>
              </a:rPr>
              <a:t>University simply means  a community learning together. There are:   </a:t>
            </a:r>
          </a:p>
          <a:p>
            <a:pPr fontAlgn="auto">
              <a:spcBef>
                <a:spcPts val="0"/>
              </a:spcBef>
              <a:spcAft>
                <a:spcPts val="0"/>
              </a:spcAft>
              <a:defRPr/>
            </a:pPr>
            <a:endParaRPr lang="en-US" sz="1200" b="1" dirty="0">
              <a:latin typeface="Arial"/>
              <a:ea typeface="+mn-ea"/>
              <a:cs typeface="Arial"/>
            </a:endParaRPr>
          </a:p>
          <a:p>
            <a:pPr marL="285721" indent="-285721" fontAlgn="auto">
              <a:spcBef>
                <a:spcPts val="0"/>
              </a:spcBef>
              <a:spcAft>
                <a:spcPts val="0"/>
              </a:spcAft>
              <a:buSzPct val="62000"/>
              <a:buFont typeface="Lucida Grande"/>
              <a:buChar char="*"/>
              <a:defRPr/>
            </a:pPr>
            <a:r>
              <a:rPr lang="en-US" sz="1200" dirty="0">
                <a:latin typeface="Arial"/>
                <a:ea typeface="+mn-ea"/>
                <a:cs typeface="Arial"/>
              </a:rPr>
              <a:t>No</a:t>
            </a:r>
            <a:r>
              <a:rPr lang="en-US" sz="1200" b="1" dirty="0">
                <a:latin typeface="Arial"/>
                <a:ea typeface="+mn-ea"/>
                <a:cs typeface="Arial"/>
              </a:rPr>
              <a:t> </a:t>
            </a:r>
            <a:r>
              <a:rPr lang="en-US" sz="1200" dirty="0">
                <a:latin typeface="Arial"/>
                <a:ea typeface="+mn-ea"/>
                <a:cs typeface="Arial"/>
              </a:rPr>
              <a:t>formal qualifications to join.   </a:t>
            </a:r>
          </a:p>
          <a:p>
            <a:pPr marL="171432" indent="-171432" fontAlgn="auto">
              <a:spcBef>
                <a:spcPts val="0"/>
              </a:spcBef>
              <a:spcAft>
                <a:spcPts val="0"/>
              </a:spcAft>
              <a:buSzPct val="62000"/>
              <a:buFont typeface="Lucida Grande"/>
              <a:buChar char="*"/>
              <a:defRPr/>
            </a:pPr>
            <a:endParaRPr lang="en-US" sz="1200" dirty="0">
              <a:latin typeface="Arial"/>
              <a:ea typeface="+mn-ea"/>
              <a:cs typeface="Arial"/>
            </a:endParaRPr>
          </a:p>
          <a:p>
            <a:pPr marL="285721" indent="-285721" fontAlgn="auto">
              <a:spcBef>
                <a:spcPts val="0"/>
              </a:spcBef>
              <a:spcAft>
                <a:spcPts val="0"/>
              </a:spcAft>
              <a:buSzPct val="62000"/>
              <a:buFont typeface="Lucida Grande"/>
              <a:buChar char="*"/>
              <a:defRPr/>
            </a:pPr>
            <a:r>
              <a:rPr lang="en-US" sz="1200" dirty="0">
                <a:latin typeface="Arial"/>
                <a:ea typeface="+mn-ea"/>
                <a:cs typeface="Arial"/>
              </a:rPr>
              <a:t>No</a:t>
            </a:r>
            <a:r>
              <a:rPr lang="en-US" sz="1200" b="1" dirty="0">
                <a:latin typeface="Arial"/>
                <a:ea typeface="+mn-ea"/>
                <a:cs typeface="Arial"/>
              </a:rPr>
              <a:t> </a:t>
            </a:r>
            <a:r>
              <a:rPr lang="en-US" sz="1200" dirty="0">
                <a:latin typeface="Arial"/>
                <a:ea typeface="+mn-ea"/>
                <a:cs typeface="Arial"/>
              </a:rPr>
              <a:t>exams, assignments or tests.</a:t>
            </a:r>
          </a:p>
          <a:p>
            <a:pPr marL="171432" indent="-171432" fontAlgn="auto">
              <a:spcBef>
                <a:spcPts val="0"/>
              </a:spcBef>
              <a:spcAft>
                <a:spcPts val="0"/>
              </a:spcAft>
              <a:buSzPct val="62000"/>
              <a:buFont typeface="Lucida Grande"/>
              <a:buChar char="*"/>
              <a:defRPr/>
            </a:pPr>
            <a:endParaRPr lang="en-US" sz="1200" dirty="0">
              <a:latin typeface="Arial"/>
              <a:ea typeface="+mn-ea"/>
              <a:cs typeface="Arial"/>
            </a:endParaRPr>
          </a:p>
          <a:p>
            <a:pPr marL="285721" indent="-285721" fontAlgn="auto">
              <a:spcBef>
                <a:spcPts val="0"/>
              </a:spcBef>
              <a:spcAft>
                <a:spcPts val="0"/>
              </a:spcAft>
              <a:buSzPct val="62000"/>
              <a:buFont typeface="Lucida Grande"/>
              <a:buChar char="*"/>
              <a:defRPr/>
            </a:pPr>
            <a:r>
              <a:rPr lang="en-US" sz="1200" dirty="0">
                <a:latin typeface="Arial"/>
                <a:ea typeface="+mn-ea"/>
                <a:cs typeface="Arial"/>
              </a:rPr>
              <a:t>Everyone</a:t>
            </a:r>
            <a:r>
              <a:rPr lang="en-US" sz="1200" b="1" i="1" dirty="0">
                <a:latin typeface="Arial"/>
                <a:ea typeface="+mn-ea"/>
                <a:cs typeface="Arial"/>
              </a:rPr>
              <a:t> </a:t>
            </a:r>
            <a:r>
              <a:rPr lang="en-US" sz="1200" dirty="0">
                <a:latin typeface="Arial"/>
                <a:ea typeface="+mn-ea"/>
                <a:cs typeface="Arial"/>
              </a:rPr>
              <a:t>is encouraged to be</a:t>
            </a:r>
          </a:p>
          <a:p>
            <a:pPr fontAlgn="auto">
              <a:spcBef>
                <a:spcPts val="0"/>
              </a:spcBef>
              <a:spcAft>
                <a:spcPts val="0"/>
              </a:spcAft>
              <a:buSzPct val="62000"/>
              <a:defRPr/>
            </a:pPr>
            <a:r>
              <a:rPr lang="en-US" sz="1200" dirty="0">
                <a:latin typeface="Arial"/>
                <a:ea typeface="+mn-ea"/>
                <a:cs typeface="Arial"/>
              </a:rPr>
              <a:t>       involved.</a:t>
            </a:r>
          </a:p>
          <a:p>
            <a:pPr marL="285721" indent="-285721" fontAlgn="auto">
              <a:lnSpc>
                <a:spcPct val="50000"/>
              </a:lnSpc>
              <a:spcBef>
                <a:spcPts val="0"/>
              </a:spcBef>
              <a:spcAft>
                <a:spcPts val="0"/>
              </a:spcAft>
              <a:buFont typeface="Arial"/>
              <a:buChar char="•"/>
              <a:defRPr/>
            </a:pPr>
            <a:endParaRPr lang="en-US" sz="1200" b="1" i="1" dirty="0">
              <a:latin typeface="Arial"/>
              <a:ea typeface="+mn-ea"/>
              <a:cs typeface="Arial"/>
            </a:endParaRPr>
          </a:p>
          <a:p>
            <a:pPr fontAlgn="auto">
              <a:spcBef>
                <a:spcPts val="0"/>
              </a:spcBef>
              <a:spcAft>
                <a:spcPts val="0"/>
              </a:spcAft>
              <a:defRPr/>
            </a:pPr>
            <a:r>
              <a:rPr lang="en-US" sz="1200" b="1" dirty="0">
                <a:latin typeface="Arial"/>
                <a:ea typeface="+mn-ea"/>
                <a:cs typeface="Arial"/>
              </a:rPr>
              <a:t>U3A </a:t>
            </a:r>
            <a:r>
              <a:rPr lang="en-US" sz="1200" dirty="0">
                <a:latin typeface="Arial"/>
                <a:ea typeface="+mn-ea"/>
                <a:cs typeface="Arial"/>
              </a:rPr>
              <a:t>is a world-wide movement where retired people from all walks of life get together and learn from each other, drawing on their life’s experiences, knowledge and interests. Classes are run by autonomous, non-profit groups in a friendly social atmosphere.</a:t>
            </a:r>
          </a:p>
          <a:p>
            <a:pPr fontAlgn="auto">
              <a:spcBef>
                <a:spcPts val="0"/>
              </a:spcBef>
              <a:spcAft>
                <a:spcPts val="0"/>
              </a:spcAft>
              <a:defRPr/>
            </a:pPr>
            <a:endParaRPr lang="en-US" sz="1200" b="1" dirty="0">
              <a:latin typeface="Arial"/>
              <a:ea typeface="+mn-ea"/>
              <a:cs typeface="Arial"/>
            </a:endParaRPr>
          </a:p>
        </p:txBody>
      </p:sp>
      <p:sp>
        <p:nvSpPr>
          <p:cNvPr id="3080" name="TextBox 17"/>
          <p:cNvSpPr txBox="1">
            <a:spLocks noChangeArrowheads="1"/>
          </p:cNvSpPr>
          <p:nvPr/>
        </p:nvSpPr>
        <p:spPr bwMode="auto">
          <a:xfrm>
            <a:off x="6873596" y="537662"/>
            <a:ext cx="27815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200" dirty="0">
                <a:latin typeface="Arial"/>
                <a:cs typeface="Arial"/>
              </a:rPr>
              <a:t>U3A keeps your mind alert, your knowledge expanded and contributes towards your physical and mental health.  Research tells us that mental stimulation can contribute to our health and stave off Alzheimer’s disease. </a:t>
            </a:r>
          </a:p>
        </p:txBody>
      </p:sp>
      <p:sp>
        <p:nvSpPr>
          <p:cNvPr id="19" name="Rectangle 18"/>
          <p:cNvSpPr/>
          <p:nvPr/>
        </p:nvSpPr>
        <p:spPr>
          <a:xfrm>
            <a:off x="8409642" y="3376590"/>
            <a:ext cx="1245534" cy="1857421"/>
          </a:xfrm>
          <a:prstGeom prst="rect">
            <a:avLst/>
          </a:prstGeom>
          <a:blipFill rotWithShape="1">
            <a:blip r:embed="rId5"/>
            <a:stretch>
              <a:fillRect/>
            </a:stretch>
          </a:blip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3082" name="TextBox 19"/>
          <p:cNvSpPr txBox="1">
            <a:spLocks noChangeArrowheads="1"/>
          </p:cNvSpPr>
          <p:nvPr/>
        </p:nvSpPr>
        <p:spPr bwMode="auto">
          <a:xfrm>
            <a:off x="6873597" y="3681446"/>
            <a:ext cx="1360497" cy="138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200" dirty="0">
                <a:solidFill>
                  <a:srgbClr val="090E7D"/>
                </a:solidFill>
                <a:latin typeface="Verdana"/>
                <a:cs typeface="Verdana"/>
              </a:rPr>
              <a:t>‘Learning is like love, mercy and friendship.</a:t>
            </a:r>
          </a:p>
          <a:p>
            <a:pPr algn="ctr"/>
            <a:endParaRPr lang="en-US" sz="1200" dirty="0">
              <a:solidFill>
                <a:srgbClr val="090E7D"/>
              </a:solidFill>
              <a:latin typeface="Verdana"/>
              <a:cs typeface="Verdana"/>
            </a:endParaRPr>
          </a:p>
          <a:p>
            <a:pPr algn="ctr"/>
            <a:r>
              <a:rPr lang="en-US" sz="1200" dirty="0">
                <a:solidFill>
                  <a:srgbClr val="090E7D"/>
                </a:solidFill>
                <a:latin typeface="Verdana"/>
                <a:cs typeface="Verdana"/>
              </a:rPr>
              <a:t>One can never have too much’</a:t>
            </a:r>
          </a:p>
        </p:txBody>
      </p:sp>
      <p:sp>
        <p:nvSpPr>
          <p:cNvPr id="17" name="Rectangle 16"/>
          <p:cNvSpPr/>
          <p:nvPr/>
        </p:nvSpPr>
        <p:spPr>
          <a:xfrm>
            <a:off x="6976573" y="2032842"/>
            <a:ext cx="1433070" cy="1519503"/>
          </a:xfrm>
          <a:prstGeom prst="rect">
            <a:avLst/>
          </a:prstGeom>
          <a:blipFill rotWithShape="1">
            <a:blip r:embed="rId6"/>
            <a:stretch>
              <a:fillRect/>
            </a:stretch>
          </a:blip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20" name="Rectangle 19"/>
          <p:cNvSpPr/>
          <p:nvPr/>
        </p:nvSpPr>
        <p:spPr>
          <a:xfrm>
            <a:off x="6873596" y="5236928"/>
            <a:ext cx="2600124" cy="1104095"/>
          </a:xfrm>
          <a:prstGeom prst="rect">
            <a:avLst/>
          </a:prstGeom>
          <a:blipFill rotWithShape="1">
            <a:blip r:embed="rId7"/>
            <a:stretch>
              <a:fillRect/>
            </a:stretch>
          </a:blip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906000" cy="139700"/>
          </a:xfrm>
          <a:prstGeom prst="rect">
            <a:avLst/>
          </a:prstGeom>
          <a:solidFill>
            <a:srgbClr val="090E7D"/>
          </a:solidFill>
          <a:ln>
            <a:solidFill>
              <a:srgbClr val="00009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solidFill>
                <a:srgbClr val="0000FF"/>
              </a:solidFill>
            </a:endParaRPr>
          </a:p>
        </p:txBody>
      </p:sp>
      <p:sp>
        <p:nvSpPr>
          <p:cNvPr id="3" name="Rectangle 2"/>
          <p:cNvSpPr/>
          <p:nvPr/>
        </p:nvSpPr>
        <p:spPr>
          <a:xfrm>
            <a:off x="0" y="6537326"/>
            <a:ext cx="9906000" cy="320675"/>
          </a:xfrm>
          <a:prstGeom prst="rect">
            <a:avLst/>
          </a:prstGeom>
          <a:solidFill>
            <a:srgbClr val="E8C91C"/>
          </a:solidFill>
          <a:ln>
            <a:solidFill>
              <a:srgbClr val="E8C91C"/>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4" name="TextBox 3"/>
          <p:cNvSpPr txBox="1"/>
          <p:nvPr/>
        </p:nvSpPr>
        <p:spPr>
          <a:xfrm>
            <a:off x="7075097" y="1418729"/>
            <a:ext cx="2509838" cy="1569660"/>
          </a:xfrm>
          <a:prstGeom prst="rect">
            <a:avLst/>
          </a:prstGeom>
          <a:noFill/>
        </p:spPr>
        <p:txBody>
          <a:bodyPr wrap="square" lIns="91431" tIns="45715" rIns="91431" bIns="45715">
            <a:spAutoFit/>
          </a:bodyPr>
          <a:lstStyle/>
          <a:p>
            <a:pPr algn="ctr" fontAlgn="auto">
              <a:spcBef>
                <a:spcPts val="0"/>
              </a:spcBef>
              <a:spcAft>
                <a:spcPts val="0"/>
              </a:spcAft>
              <a:defRPr/>
            </a:pPr>
            <a:r>
              <a:rPr lang="en-US" sz="1000" dirty="0">
                <a:solidFill>
                  <a:srgbClr val="000090"/>
                </a:solidFill>
                <a:latin typeface="Verdana"/>
                <a:ea typeface="+mn-ea"/>
                <a:cs typeface="Verdana"/>
              </a:rPr>
              <a:t>Where Your Retirement Years</a:t>
            </a:r>
          </a:p>
          <a:p>
            <a:pPr algn="ctr" fontAlgn="auto">
              <a:spcBef>
                <a:spcPts val="0"/>
              </a:spcBef>
              <a:spcAft>
                <a:spcPts val="0"/>
              </a:spcAft>
              <a:defRPr/>
            </a:pPr>
            <a:r>
              <a:rPr lang="en-US" sz="1000" dirty="0">
                <a:solidFill>
                  <a:srgbClr val="000090"/>
                </a:solidFill>
                <a:latin typeface="Verdana"/>
                <a:ea typeface="+mn-ea"/>
                <a:cs typeface="Verdana"/>
              </a:rPr>
              <a:t>Can Be The Best Years Of All</a:t>
            </a:r>
            <a:endParaRPr lang="en-US" sz="1000" b="1" dirty="0">
              <a:latin typeface="Britannica Unicode Sans Oblique"/>
              <a:ea typeface="+mn-ea"/>
              <a:cs typeface="Britannica Unicode Sans Oblique"/>
            </a:endParaRPr>
          </a:p>
          <a:p>
            <a:pPr algn="ctr" fontAlgn="auto">
              <a:spcBef>
                <a:spcPts val="0"/>
              </a:spcBef>
              <a:spcAft>
                <a:spcPts val="0"/>
              </a:spcAft>
              <a:defRPr/>
            </a:pPr>
            <a:endParaRPr lang="en-US" sz="1000" b="1" dirty="0">
              <a:latin typeface="Britannica Unicode Sans Oblique"/>
              <a:ea typeface="+mn-ea"/>
              <a:cs typeface="Britannica Unicode Sans Oblique"/>
            </a:endParaRPr>
          </a:p>
          <a:p>
            <a:pPr algn="ctr" fontAlgn="auto">
              <a:spcBef>
                <a:spcPts val="0"/>
              </a:spcBef>
              <a:spcAft>
                <a:spcPts val="0"/>
              </a:spcAft>
              <a:defRPr/>
            </a:pPr>
            <a:endParaRPr lang="en-US" sz="1000" b="1" dirty="0">
              <a:latin typeface="Britannica Unicode Sans Oblique"/>
              <a:ea typeface="+mn-ea"/>
              <a:cs typeface="Britannica Unicode Sans Oblique"/>
            </a:endParaRPr>
          </a:p>
          <a:p>
            <a:pPr algn="ctr" fontAlgn="auto">
              <a:spcBef>
                <a:spcPts val="0"/>
              </a:spcBef>
              <a:spcAft>
                <a:spcPts val="0"/>
              </a:spcAft>
              <a:defRPr/>
            </a:pPr>
            <a:r>
              <a:rPr lang="en-US" sz="2800" dirty="0">
                <a:solidFill>
                  <a:srgbClr val="000090"/>
                </a:solidFill>
                <a:latin typeface="Comic Sans MS"/>
                <a:ea typeface="+mn-ea"/>
                <a:cs typeface="Comic Sans MS"/>
              </a:rPr>
              <a:t>ENJOY</a:t>
            </a:r>
          </a:p>
          <a:p>
            <a:pPr fontAlgn="auto">
              <a:spcBef>
                <a:spcPts val="0"/>
              </a:spcBef>
              <a:spcAft>
                <a:spcPts val="0"/>
              </a:spcAft>
              <a:defRPr/>
            </a:pPr>
            <a:endParaRPr lang="en-US" sz="2800" b="1" dirty="0">
              <a:latin typeface="Comic Sans MS"/>
              <a:ea typeface="+mn-ea"/>
              <a:cs typeface="Comic Sans MS"/>
            </a:endParaRPr>
          </a:p>
        </p:txBody>
      </p:sp>
      <p:sp>
        <p:nvSpPr>
          <p:cNvPr id="5" name="TextBox 2"/>
          <p:cNvSpPr txBox="1">
            <a:spLocks noChangeArrowheads="1"/>
          </p:cNvSpPr>
          <p:nvPr/>
        </p:nvSpPr>
        <p:spPr bwMode="auto">
          <a:xfrm>
            <a:off x="6810376" y="2705101"/>
            <a:ext cx="3095625" cy="22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a:solidFill>
                  <a:srgbClr val="000090"/>
                </a:solidFill>
                <a:latin typeface="Comic Sans MS" charset="0"/>
                <a:cs typeface="Comic Sans MS" charset="0"/>
              </a:rPr>
              <a:t>TOPICS</a:t>
            </a:r>
            <a:r>
              <a:rPr lang="en-US" b="1" dirty="0">
                <a:latin typeface="Comic Sans MS" charset="0"/>
                <a:cs typeface="Comic Sans MS" charset="0"/>
              </a:rPr>
              <a:t> </a:t>
            </a:r>
            <a:r>
              <a:rPr lang="en-US" sz="1200" dirty="0">
                <a:latin typeface="Verdana"/>
                <a:cs typeface="Verdana"/>
              </a:rPr>
              <a:t>you’ve longed to explore</a:t>
            </a:r>
            <a:endParaRPr lang="en-US" sz="800" dirty="0">
              <a:latin typeface="Verdana"/>
              <a:cs typeface="Verdana"/>
            </a:endParaRPr>
          </a:p>
          <a:p>
            <a:endParaRPr lang="en-US" sz="900" dirty="0">
              <a:latin typeface="Verdana"/>
              <a:cs typeface="Verdana"/>
            </a:endParaRPr>
          </a:p>
          <a:p>
            <a:r>
              <a:rPr lang="en-US" sz="1400" dirty="0">
                <a:solidFill>
                  <a:srgbClr val="000090"/>
                </a:solidFill>
                <a:latin typeface="Comic Sans MS" charset="0"/>
                <a:cs typeface="Comic Sans MS" charset="0"/>
              </a:rPr>
              <a:t>ACTIVITIES</a:t>
            </a:r>
            <a:r>
              <a:rPr lang="en-US" b="1" dirty="0">
                <a:latin typeface="Comic Sans MS" charset="0"/>
                <a:cs typeface="Comic Sans MS" charset="0"/>
              </a:rPr>
              <a:t> </a:t>
            </a:r>
            <a:r>
              <a:rPr lang="en-US" sz="1200" dirty="0">
                <a:latin typeface="Verdana"/>
                <a:cs typeface="Verdana"/>
              </a:rPr>
              <a:t>that interest you</a:t>
            </a:r>
            <a:endParaRPr lang="en-US" sz="800" dirty="0">
              <a:latin typeface="Verdana"/>
              <a:cs typeface="Verdana"/>
            </a:endParaRPr>
          </a:p>
          <a:p>
            <a:endParaRPr lang="en-US" sz="1200" dirty="0">
              <a:latin typeface="Britannica Unicode Sans Oblique" charset="0"/>
              <a:cs typeface="Britannica Unicode Sans Oblique" charset="0"/>
            </a:endParaRPr>
          </a:p>
          <a:p>
            <a:r>
              <a:rPr lang="en-US" sz="1400" dirty="0">
                <a:solidFill>
                  <a:srgbClr val="000090"/>
                </a:solidFill>
                <a:latin typeface="Comic Sans MS" charset="0"/>
                <a:cs typeface="Comic Sans MS" charset="0"/>
              </a:rPr>
              <a:t>DISCUSSIONS</a:t>
            </a:r>
            <a:r>
              <a:rPr lang="en-US" b="1" dirty="0">
                <a:latin typeface="Comic Sans MS" charset="0"/>
                <a:cs typeface="Comic Sans MS" charset="0"/>
              </a:rPr>
              <a:t> </a:t>
            </a:r>
            <a:r>
              <a:rPr lang="en-US" sz="1200" dirty="0">
                <a:latin typeface="Verdana"/>
                <a:cs typeface="Verdana"/>
              </a:rPr>
              <a:t>that stimulate you</a:t>
            </a:r>
            <a:endParaRPr lang="en-US" sz="800" dirty="0">
              <a:latin typeface="Verdana"/>
              <a:cs typeface="Verdana"/>
            </a:endParaRPr>
          </a:p>
          <a:p>
            <a:endParaRPr lang="en-US" sz="1200" dirty="0">
              <a:latin typeface="Verdana"/>
              <a:cs typeface="Verdana"/>
            </a:endParaRPr>
          </a:p>
          <a:p>
            <a:r>
              <a:rPr lang="en-US" sz="1400" dirty="0">
                <a:solidFill>
                  <a:srgbClr val="000090"/>
                </a:solidFill>
                <a:latin typeface="Comic Sans MS" charset="0"/>
                <a:cs typeface="Comic Sans MS" charset="0"/>
              </a:rPr>
              <a:t>OUTINGS</a:t>
            </a:r>
            <a:r>
              <a:rPr lang="en-US" sz="1600" b="1" dirty="0">
                <a:latin typeface="Comic Sans MS" charset="0"/>
                <a:cs typeface="Comic Sans MS" charset="0"/>
              </a:rPr>
              <a:t> </a:t>
            </a:r>
            <a:r>
              <a:rPr lang="en-US" sz="1200" dirty="0">
                <a:latin typeface="Verdana"/>
                <a:cs typeface="Verdana"/>
              </a:rPr>
              <a:t>to entertain you</a:t>
            </a:r>
            <a:endParaRPr lang="en-US" sz="800" b="1" dirty="0">
              <a:latin typeface="Verdana"/>
              <a:cs typeface="Verdana"/>
            </a:endParaRPr>
          </a:p>
          <a:p>
            <a:pPr algn="ctr"/>
            <a:endParaRPr lang="en-US" sz="1400" dirty="0">
              <a:solidFill>
                <a:srgbClr val="000090"/>
              </a:solidFill>
              <a:latin typeface="Verdana"/>
              <a:cs typeface="Verdana"/>
            </a:endParaRPr>
          </a:p>
          <a:p>
            <a:r>
              <a:rPr lang="en-US" sz="1400" dirty="0">
                <a:solidFill>
                  <a:srgbClr val="000090"/>
                </a:solidFill>
                <a:latin typeface="Comic Sans MS" charset="0"/>
                <a:cs typeface="Comic Sans MS" charset="0"/>
              </a:rPr>
              <a:t>SOCIALISING </a:t>
            </a:r>
            <a:r>
              <a:rPr lang="en-US" sz="1200" dirty="0">
                <a:latin typeface="Verdana"/>
                <a:cs typeface="Verdana"/>
              </a:rPr>
              <a:t>with like minded</a:t>
            </a:r>
          </a:p>
          <a:p>
            <a:r>
              <a:rPr lang="en-US" sz="1200" dirty="0">
                <a:latin typeface="Verdana"/>
                <a:cs typeface="Verdana"/>
              </a:rPr>
              <a:t>                         people</a:t>
            </a:r>
            <a:endParaRPr lang="en-US" dirty="0"/>
          </a:p>
        </p:txBody>
      </p:sp>
      <p:sp>
        <p:nvSpPr>
          <p:cNvPr id="6" name="TextBox 6"/>
          <p:cNvSpPr txBox="1">
            <a:spLocks noChangeArrowheads="1"/>
          </p:cNvSpPr>
          <p:nvPr/>
        </p:nvSpPr>
        <p:spPr bwMode="auto">
          <a:xfrm>
            <a:off x="161926" y="530928"/>
            <a:ext cx="2938463" cy="569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r>
              <a:rPr lang="en-US" sz="1400" b="1" dirty="0">
                <a:solidFill>
                  <a:srgbClr val="090E7D"/>
                </a:solidFill>
                <a:latin typeface="Arial"/>
                <a:cs typeface="Arial"/>
              </a:rPr>
              <a:t>U3A GROUPS OFFER …</a:t>
            </a:r>
          </a:p>
          <a:p>
            <a:pPr algn="just"/>
            <a:r>
              <a:rPr lang="en-US" sz="1400" dirty="0">
                <a:latin typeface="Britannica Unicode Sans Roman" charset="0"/>
                <a:cs typeface="Britannica Unicode Sans Roman" charset="0"/>
              </a:rPr>
              <a:t> </a:t>
            </a:r>
          </a:p>
          <a:p>
            <a:pPr algn="just"/>
            <a:r>
              <a:rPr lang="en-US" sz="1200" b="1" dirty="0">
                <a:latin typeface="Arial"/>
                <a:cs typeface="Arial"/>
              </a:rPr>
              <a:t>A wide range of subjects </a:t>
            </a:r>
            <a:r>
              <a:rPr lang="en-US" sz="1200" dirty="0">
                <a:latin typeface="Arial"/>
                <a:cs typeface="Arial"/>
              </a:rPr>
              <a:t>such as languages, literature, </a:t>
            </a:r>
            <a:r>
              <a:rPr lang="en-US" sz="1200" dirty="0">
                <a:cs typeface="Britannica Unicode Sans Bold"/>
              </a:rPr>
              <a:t>science, art, technology, history, music, drama, crafts</a:t>
            </a:r>
          </a:p>
          <a:p>
            <a:pPr algn="just"/>
            <a:endParaRPr lang="en-US" sz="1200" dirty="0">
              <a:solidFill>
                <a:srgbClr val="0000FF"/>
              </a:solidFill>
              <a:cs typeface="Britannica Unicode Sans Bold"/>
            </a:endParaRPr>
          </a:p>
          <a:p>
            <a:pPr algn="just"/>
            <a:r>
              <a:rPr lang="en-US" sz="1200" b="1" dirty="0">
                <a:latin typeface="Arial"/>
                <a:cs typeface="Arial"/>
              </a:rPr>
              <a:t>Varied activities </a:t>
            </a:r>
            <a:r>
              <a:rPr lang="en-US" sz="1200" dirty="0">
                <a:latin typeface="Arial"/>
                <a:cs typeface="Arial"/>
              </a:rPr>
              <a:t>such as singing, bird watching, gardening, fitness, dancing</a:t>
            </a:r>
          </a:p>
          <a:p>
            <a:pPr algn="just"/>
            <a:endParaRPr lang="en-US" sz="1200" dirty="0">
              <a:latin typeface="Arial"/>
              <a:cs typeface="Arial"/>
            </a:endParaRPr>
          </a:p>
          <a:p>
            <a:pPr algn="just" fontAlgn="auto">
              <a:spcBef>
                <a:spcPts val="0"/>
              </a:spcBef>
              <a:spcAft>
                <a:spcPts val="0"/>
              </a:spcAft>
              <a:defRPr/>
            </a:pPr>
            <a:r>
              <a:rPr lang="en-US" sz="1200" b="1" dirty="0">
                <a:latin typeface="Arial"/>
                <a:cs typeface="Arial"/>
              </a:rPr>
              <a:t>Discussion groups </a:t>
            </a:r>
            <a:r>
              <a:rPr lang="en-US" sz="1200" dirty="0"/>
              <a:t>such as current affairs, books, philosophy </a:t>
            </a:r>
          </a:p>
          <a:p>
            <a:pPr algn="just" fontAlgn="auto">
              <a:spcBef>
                <a:spcPts val="0"/>
              </a:spcBef>
              <a:spcAft>
                <a:spcPts val="0"/>
              </a:spcAft>
              <a:defRPr/>
            </a:pPr>
            <a:endParaRPr lang="en-US" sz="1200" dirty="0"/>
          </a:p>
          <a:p>
            <a:pPr algn="just" fontAlgn="auto">
              <a:spcBef>
                <a:spcPts val="0"/>
              </a:spcBef>
              <a:spcAft>
                <a:spcPts val="0"/>
              </a:spcAft>
              <a:defRPr/>
            </a:pPr>
            <a:r>
              <a:rPr lang="en-US" sz="1200" b="1" dirty="0"/>
              <a:t>Recreational Activities </a:t>
            </a:r>
            <a:r>
              <a:rPr lang="en-US" sz="1200" dirty="0"/>
              <a:t>such as movies, concerts, restaurants</a:t>
            </a:r>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endParaRPr lang="en-US" sz="1200" dirty="0"/>
          </a:p>
          <a:p>
            <a:pPr algn="just" fontAlgn="auto">
              <a:spcBef>
                <a:spcPts val="0"/>
              </a:spcBef>
              <a:spcAft>
                <a:spcPts val="0"/>
              </a:spcAft>
              <a:defRPr/>
            </a:pPr>
            <a:r>
              <a:rPr lang="en-US" sz="1200" b="1" dirty="0">
                <a:latin typeface="Arial"/>
                <a:cs typeface="Arial"/>
              </a:rPr>
              <a:t>Subjects and activities </a:t>
            </a:r>
            <a:r>
              <a:rPr lang="en-US" sz="1200" dirty="0">
                <a:latin typeface="Arial"/>
                <a:cs typeface="Arial"/>
              </a:rPr>
              <a:t>vary from </a:t>
            </a:r>
          </a:p>
          <a:p>
            <a:pPr algn="just" fontAlgn="auto">
              <a:spcBef>
                <a:spcPts val="0"/>
              </a:spcBef>
              <a:spcAft>
                <a:spcPts val="0"/>
              </a:spcAft>
              <a:defRPr/>
            </a:pPr>
            <a:r>
              <a:rPr lang="en-US" sz="1200" dirty="0">
                <a:latin typeface="Arial"/>
                <a:cs typeface="Arial"/>
              </a:rPr>
              <a:t>group to group</a:t>
            </a:r>
          </a:p>
          <a:p>
            <a:pPr algn="just" fontAlgn="auto">
              <a:spcBef>
                <a:spcPts val="0"/>
              </a:spcBef>
              <a:spcAft>
                <a:spcPts val="0"/>
              </a:spcAft>
              <a:defRPr/>
            </a:pPr>
            <a:endParaRPr lang="en-US" sz="1200" dirty="0">
              <a:latin typeface="Arial"/>
              <a:cs typeface="Arial"/>
            </a:endParaRPr>
          </a:p>
          <a:p>
            <a:pPr algn="just" fontAlgn="auto">
              <a:spcBef>
                <a:spcPts val="0"/>
              </a:spcBef>
              <a:spcAft>
                <a:spcPts val="0"/>
              </a:spcAft>
              <a:defRPr/>
            </a:pPr>
            <a:endParaRPr lang="en-US" sz="1200" dirty="0">
              <a:latin typeface="Arial"/>
              <a:cs typeface="Arial"/>
            </a:endParaRPr>
          </a:p>
          <a:p>
            <a:pPr algn="ctr" fontAlgn="auto">
              <a:spcBef>
                <a:spcPts val="0"/>
              </a:spcBef>
              <a:spcAft>
                <a:spcPts val="0"/>
              </a:spcAft>
              <a:defRPr/>
            </a:pPr>
            <a:r>
              <a:rPr lang="en-US" sz="1200" b="1" dirty="0">
                <a:solidFill>
                  <a:srgbClr val="090E7D"/>
                </a:solidFill>
                <a:latin typeface="Arial"/>
                <a:cs typeface="Arial"/>
              </a:rPr>
              <a:t>FIND YOUR LOCAL GROUP AT</a:t>
            </a:r>
          </a:p>
          <a:p>
            <a:pPr algn="ctr" fontAlgn="auto">
              <a:spcBef>
                <a:spcPts val="0"/>
              </a:spcBef>
              <a:spcAft>
                <a:spcPts val="0"/>
              </a:spcAft>
              <a:defRPr/>
            </a:pPr>
            <a:endParaRPr lang="en-US" sz="1200" b="1" dirty="0">
              <a:solidFill>
                <a:srgbClr val="090E7D"/>
              </a:solidFill>
              <a:latin typeface="Arial"/>
              <a:cs typeface="Arial"/>
            </a:endParaRPr>
          </a:p>
          <a:p>
            <a:pPr algn="ctr" fontAlgn="auto">
              <a:spcBef>
                <a:spcPts val="0"/>
              </a:spcBef>
              <a:spcAft>
                <a:spcPts val="0"/>
              </a:spcAft>
              <a:defRPr/>
            </a:pPr>
            <a:r>
              <a:rPr lang="en-US" sz="1200" b="1" dirty="0">
                <a:solidFill>
                  <a:srgbClr val="090E7D"/>
                </a:solidFill>
                <a:latin typeface="Arial"/>
                <a:cs typeface="Arial"/>
              </a:rPr>
              <a:t>www.nsw.u3anet.org.au</a:t>
            </a:r>
          </a:p>
          <a:p>
            <a:pPr algn="just" fontAlgn="auto">
              <a:spcBef>
                <a:spcPts val="0"/>
              </a:spcBef>
              <a:spcAft>
                <a:spcPts val="0"/>
              </a:spcAft>
              <a:defRPr/>
            </a:pPr>
            <a:endParaRPr lang="en-US" sz="1200" dirty="0"/>
          </a:p>
        </p:txBody>
      </p:sp>
      <p:sp>
        <p:nvSpPr>
          <p:cNvPr id="7" name="TextBox 17"/>
          <p:cNvSpPr txBox="1">
            <a:spLocks noChangeArrowheads="1"/>
          </p:cNvSpPr>
          <p:nvPr/>
        </p:nvSpPr>
        <p:spPr bwMode="auto">
          <a:xfrm>
            <a:off x="3502456" y="649289"/>
            <a:ext cx="2856262" cy="147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200" b="1" dirty="0">
                <a:solidFill>
                  <a:srgbClr val="090E7D"/>
                </a:solidFill>
                <a:latin typeface="Arial"/>
                <a:cs typeface="Arial"/>
              </a:rPr>
              <a:t>CONTACTS</a:t>
            </a:r>
            <a:r>
              <a:rPr lang="en-US" sz="1200" b="1" dirty="0">
                <a:solidFill>
                  <a:srgbClr val="000090"/>
                </a:solidFill>
                <a:latin typeface="Arial"/>
                <a:cs typeface="Arial"/>
              </a:rPr>
              <a:t>:</a:t>
            </a:r>
          </a:p>
          <a:p>
            <a:endParaRPr lang="en-US" sz="1100" dirty="0">
              <a:solidFill>
                <a:srgbClr val="000000"/>
              </a:solidFill>
              <a:latin typeface="Britannica Unicode Sans Roman" charset="0"/>
              <a:cs typeface="Britannica Unicode Sans Roman" charset="0"/>
            </a:endParaRPr>
          </a:p>
          <a:p>
            <a:r>
              <a:rPr lang="en-US" sz="1100" dirty="0">
                <a:solidFill>
                  <a:srgbClr val="000090"/>
                </a:solidFill>
                <a:latin typeface="Arial"/>
                <a:cs typeface="Arial"/>
              </a:rPr>
              <a:t>For more information about U3A or to</a:t>
            </a:r>
          </a:p>
          <a:p>
            <a:r>
              <a:rPr lang="en-US" sz="1100" dirty="0">
                <a:solidFill>
                  <a:srgbClr val="000090"/>
                </a:solidFill>
                <a:latin typeface="Arial"/>
                <a:cs typeface="Arial"/>
              </a:rPr>
              <a:t>find a U3A group near you go to</a:t>
            </a:r>
          </a:p>
          <a:p>
            <a:endParaRPr lang="en-US" sz="1100" dirty="0">
              <a:solidFill>
                <a:srgbClr val="000090"/>
              </a:solidFill>
              <a:latin typeface="Arial"/>
              <a:cs typeface="Arial"/>
            </a:endParaRPr>
          </a:p>
          <a:p>
            <a:r>
              <a:rPr lang="en-US" sz="1100" dirty="0">
                <a:solidFill>
                  <a:srgbClr val="000090"/>
                </a:solidFill>
                <a:latin typeface="Arial"/>
                <a:cs typeface="Arial"/>
              </a:rPr>
              <a:t>Website: </a:t>
            </a:r>
            <a:r>
              <a:rPr lang="en-US" sz="1100" dirty="0">
                <a:solidFill>
                  <a:srgbClr val="000090"/>
                </a:solidFill>
                <a:latin typeface="Arial"/>
                <a:cs typeface="Arial"/>
                <a:hlinkClick r:id="rId2"/>
              </a:rPr>
              <a:t>www.nsw.u3anet.org.au</a:t>
            </a:r>
            <a:r>
              <a:rPr lang="en-US" sz="1100" dirty="0">
                <a:solidFill>
                  <a:srgbClr val="000090"/>
                </a:solidFill>
                <a:latin typeface="Arial"/>
                <a:cs typeface="Arial"/>
              </a:rPr>
              <a:t> or</a:t>
            </a:r>
          </a:p>
          <a:p>
            <a:r>
              <a:rPr lang="en-US" sz="1100" dirty="0">
                <a:solidFill>
                  <a:srgbClr val="000090"/>
                </a:solidFill>
                <a:latin typeface="Arial"/>
                <a:cs typeface="Arial"/>
              </a:rPr>
              <a:t>email: info@nsw.u3anet.org.au</a:t>
            </a:r>
          </a:p>
          <a:p>
            <a:endParaRPr lang="en-US" sz="1200" dirty="0">
              <a:solidFill>
                <a:srgbClr val="000000"/>
              </a:solidFill>
              <a:latin typeface="Verdana"/>
              <a:cs typeface="Verdana"/>
            </a:endParaRPr>
          </a:p>
        </p:txBody>
      </p:sp>
      <p:sp>
        <p:nvSpPr>
          <p:cNvPr id="8" name="Rectangle 7"/>
          <p:cNvSpPr/>
          <p:nvPr/>
        </p:nvSpPr>
        <p:spPr>
          <a:xfrm>
            <a:off x="437645" y="3382188"/>
            <a:ext cx="2222548" cy="1187679"/>
          </a:xfrm>
          <a:prstGeom prst="rect">
            <a:avLst/>
          </a:prstGeom>
          <a:solidFill>
            <a:srgbClr val="FFFFFF"/>
          </a:solidFill>
          <a:ln w="3175" cmpd="sng">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9" name="Rectangle 8"/>
          <p:cNvSpPr/>
          <p:nvPr/>
        </p:nvSpPr>
        <p:spPr>
          <a:xfrm>
            <a:off x="7075097" y="5165489"/>
            <a:ext cx="2509838" cy="1186100"/>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pic>
        <p:nvPicPr>
          <p:cNvPr id="10" name="Picture 9" descr="Large logo U3A.png"/>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7075097" y="341644"/>
            <a:ext cx="2615592" cy="910563"/>
          </a:xfrm>
          <a:prstGeom prst="rect">
            <a:avLst/>
          </a:prstGeom>
        </p:spPr>
      </p:pic>
      <p:sp>
        <p:nvSpPr>
          <p:cNvPr id="11" name="Rounded Rectangle 10"/>
          <p:cNvSpPr/>
          <p:nvPr/>
        </p:nvSpPr>
        <p:spPr>
          <a:xfrm>
            <a:off x="3835825" y="2318977"/>
            <a:ext cx="1853555" cy="1139318"/>
          </a:xfrm>
          <a:prstGeom prst="roundRect">
            <a:avLst/>
          </a:prstGeom>
          <a:blipFill rotWithShape="1">
            <a:blip r:embed="rId5"/>
            <a:stretch>
              <a:fillRect/>
            </a:stretch>
          </a:blipFill>
          <a:ln w="38100" cmpd="sng">
            <a:solidFill>
              <a:srgbClr val="000090"/>
            </a:solidFill>
          </a:ln>
        </p:spPr>
        <p:style>
          <a:lnRef idx="1">
            <a:schemeClr val="accent1"/>
          </a:lnRef>
          <a:fillRef idx="3">
            <a:schemeClr val="accent1"/>
          </a:fillRef>
          <a:effectRef idx="2">
            <a:schemeClr val="accent1"/>
          </a:effectRef>
          <a:fontRef idx="minor">
            <a:schemeClr val="lt1"/>
          </a:fontRef>
        </p:style>
        <p:txBody>
          <a:bodyPr lIns="91431" tIns="45715" rIns="91431" bIns="45715" rtlCol="0" anchor="ctr"/>
          <a:lstStyle/>
          <a:p>
            <a:pPr algn="ctr"/>
            <a:endParaRPr lang="en-US"/>
          </a:p>
        </p:txBody>
      </p:sp>
    </p:spTree>
    <p:extLst>
      <p:ext uri="{BB962C8B-B14F-4D97-AF65-F5344CB8AC3E}">
        <p14:creationId xmlns:p14="http://schemas.microsoft.com/office/powerpoint/2010/main" val="4154195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p:cNvSpPr txBox="1">
            <a:spLocks noChangeArrowheads="1"/>
          </p:cNvSpPr>
          <p:nvPr/>
        </p:nvSpPr>
        <p:spPr bwMode="auto">
          <a:xfrm>
            <a:off x="236539" y="514112"/>
            <a:ext cx="2762875" cy="5727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indent="-28575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indent="0"/>
            <a:r>
              <a:rPr lang="en-US" sz="1600" b="1" dirty="0">
                <a:solidFill>
                  <a:srgbClr val="090E7D"/>
                </a:solidFill>
                <a:latin typeface="Arial"/>
                <a:cs typeface="Arial"/>
              </a:rPr>
              <a:t>MEMBERSHIP: </a:t>
            </a:r>
          </a:p>
          <a:p>
            <a:pPr indent="0"/>
            <a:endParaRPr lang="en-US" sz="1600" b="1" dirty="0">
              <a:solidFill>
                <a:srgbClr val="090E7D"/>
              </a:solidFill>
              <a:latin typeface="Arial"/>
              <a:cs typeface="Arial"/>
            </a:endParaRPr>
          </a:p>
          <a:p>
            <a:pPr indent="0"/>
            <a:r>
              <a:rPr lang="en-US" sz="1200" b="1" dirty="0">
                <a:latin typeface="Arial"/>
                <a:cs typeface="Arial"/>
              </a:rPr>
              <a:t>To join, </a:t>
            </a:r>
            <a:r>
              <a:rPr lang="en-US" sz="1200" dirty="0">
                <a:latin typeface="Arial"/>
                <a:cs typeface="Arial"/>
              </a:rPr>
              <a:t>contact your local U3A. You will find their details on our website:</a:t>
            </a:r>
          </a:p>
          <a:p>
            <a:pPr indent="0"/>
            <a:endParaRPr lang="en-US" sz="1200" b="1" dirty="0">
              <a:solidFill>
                <a:srgbClr val="0000FF"/>
              </a:solidFill>
              <a:latin typeface="Arial"/>
              <a:cs typeface="Arial"/>
            </a:endParaRPr>
          </a:p>
          <a:p>
            <a:pPr indent="0" algn="ctr"/>
            <a:r>
              <a:rPr lang="en-US" sz="1400" i="1" dirty="0">
                <a:solidFill>
                  <a:srgbClr val="000000"/>
                </a:solidFill>
                <a:latin typeface="Arial"/>
                <a:cs typeface="Arial"/>
                <a:hlinkClick r:id="rId2"/>
              </a:rPr>
              <a:t>www.nsw.u3anet.org.au</a:t>
            </a:r>
            <a:endParaRPr lang="en-US" sz="1400" i="1" dirty="0">
              <a:solidFill>
                <a:srgbClr val="000000"/>
              </a:solidFill>
              <a:latin typeface="Arial"/>
              <a:cs typeface="Arial"/>
            </a:endParaRPr>
          </a:p>
          <a:p>
            <a:pPr indent="0"/>
            <a:endParaRPr lang="en-US" sz="1200" dirty="0">
              <a:solidFill>
                <a:srgbClr val="000000"/>
              </a:solidFill>
              <a:latin typeface="Arial"/>
              <a:cs typeface="Arial"/>
            </a:endParaRPr>
          </a:p>
          <a:p>
            <a:pPr indent="0"/>
            <a:r>
              <a:rPr lang="en-US" sz="1200" b="1" dirty="0">
                <a:solidFill>
                  <a:srgbClr val="000000"/>
                </a:solidFill>
                <a:latin typeface="Arial"/>
                <a:cs typeface="Arial"/>
              </a:rPr>
              <a:t>Membership and course fees </a:t>
            </a:r>
            <a:r>
              <a:rPr lang="en-US" sz="1200" dirty="0">
                <a:solidFill>
                  <a:srgbClr val="000000"/>
                </a:solidFill>
                <a:latin typeface="Arial"/>
                <a:cs typeface="Arial"/>
              </a:rPr>
              <a:t>vary from group to group, but all groups offer inexpensive annual membership and similarly low or even no fees.</a:t>
            </a: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b="1" dirty="0">
              <a:solidFill>
                <a:srgbClr val="000000"/>
              </a:solidFill>
              <a:latin typeface="Arial"/>
              <a:cs typeface="Arial"/>
            </a:endParaRPr>
          </a:p>
          <a:p>
            <a:pPr indent="0"/>
            <a:endParaRPr lang="en-US" sz="1200" dirty="0">
              <a:solidFill>
                <a:srgbClr val="000000"/>
              </a:solidFill>
              <a:latin typeface="Arial"/>
              <a:cs typeface="Arial"/>
            </a:endParaRPr>
          </a:p>
          <a:p>
            <a:pPr indent="0"/>
            <a:endParaRPr lang="en-US" sz="1200" dirty="0">
              <a:solidFill>
                <a:srgbClr val="000000"/>
              </a:solidFill>
              <a:latin typeface="Arial"/>
              <a:cs typeface="Arial"/>
            </a:endParaRPr>
          </a:p>
          <a:p>
            <a:pPr indent="0"/>
            <a:r>
              <a:rPr lang="en-US" sz="1200" b="1" dirty="0">
                <a:solidFill>
                  <a:srgbClr val="000000"/>
                </a:solidFill>
                <a:latin typeface="Arial"/>
                <a:cs typeface="Arial"/>
              </a:rPr>
              <a:t>Membership entitles </a:t>
            </a:r>
            <a:r>
              <a:rPr lang="en-US" sz="1200" dirty="0">
                <a:solidFill>
                  <a:srgbClr val="000000"/>
                </a:solidFill>
                <a:latin typeface="Arial"/>
                <a:cs typeface="Arial"/>
              </a:rPr>
              <a:t>you to apply to join courses and event and to receive regular reports and newsletters from most groups.</a:t>
            </a:r>
          </a:p>
          <a:p>
            <a:pPr indent="0"/>
            <a:endParaRPr lang="en-US" sz="1200" dirty="0">
              <a:solidFill>
                <a:srgbClr val="000000"/>
              </a:solidFill>
              <a:latin typeface="Arial"/>
              <a:cs typeface="Arial"/>
            </a:endParaRPr>
          </a:p>
          <a:p>
            <a:pPr indent="0"/>
            <a:endParaRPr lang="en-US" sz="1200" dirty="0">
              <a:solidFill>
                <a:srgbClr val="000000"/>
              </a:solidFill>
              <a:latin typeface="Arial"/>
              <a:cs typeface="Arial"/>
            </a:endParaRPr>
          </a:p>
          <a:p>
            <a:pPr indent="0" algn="ctr"/>
            <a:r>
              <a:rPr lang="en-US" sz="1400" i="1" dirty="0">
                <a:solidFill>
                  <a:srgbClr val="090E7D"/>
                </a:solidFill>
                <a:latin typeface="Arial"/>
                <a:cs typeface="Arial"/>
              </a:rPr>
              <a:t>All the joys of learning</a:t>
            </a:r>
          </a:p>
          <a:p>
            <a:pPr indent="0" algn="ctr"/>
            <a:r>
              <a:rPr lang="en-US" sz="1400" i="1" dirty="0">
                <a:solidFill>
                  <a:srgbClr val="090E7D"/>
                </a:solidFill>
                <a:latin typeface="Arial"/>
                <a:cs typeface="Arial"/>
              </a:rPr>
              <a:t>With none of the pressures</a:t>
            </a:r>
          </a:p>
        </p:txBody>
      </p:sp>
      <p:sp>
        <p:nvSpPr>
          <p:cNvPr id="3" name="Rectangle 2"/>
          <p:cNvSpPr/>
          <p:nvPr/>
        </p:nvSpPr>
        <p:spPr>
          <a:xfrm>
            <a:off x="0" y="0"/>
            <a:ext cx="9906000" cy="139700"/>
          </a:xfrm>
          <a:prstGeom prst="rect">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solidFill>
                <a:srgbClr val="0000FF"/>
              </a:solidFill>
            </a:endParaRPr>
          </a:p>
        </p:txBody>
      </p:sp>
      <p:sp>
        <p:nvSpPr>
          <p:cNvPr id="4" name="Rectangle 3"/>
          <p:cNvSpPr/>
          <p:nvPr/>
        </p:nvSpPr>
        <p:spPr>
          <a:xfrm>
            <a:off x="0" y="6537326"/>
            <a:ext cx="9906000" cy="320675"/>
          </a:xfrm>
          <a:prstGeom prst="rect">
            <a:avLst/>
          </a:prstGeom>
          <a:solidFill>
            <a:srgbClr val="E8C91C"/>
          </a:solidFill>
          <a:ln>
            <a:solidFill>
              <a:srgbClr val="E8C91C"/>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5" name="Rectangle 4"/>
          <p:cNvSpPr/>
          <p:nvPr/>
        </p:nvSpPr>
        <p:spPr>
          <a:xfrm>
            <a:off x="368994" y="3051494"/>
            <a:ext cx="2333921" cy="1170134"/>
          </a:xfrm>
          <a:prstGeom prst="rect">
            <a:avLst/>
          </a:prstGeom>
          <a:solidFill>
            <a:srgbClr val="FFFFFF"/>
          </a:solidFill>
          <a:ln w="3175" cmpd="sng">
            <a:solidFill>
              <a:schemeClr val="tx1"/>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6" name="Rectangle 5"/>
          <p:cNvSpPr/>
          <p:nvPr/>
        </p:nvSpPr>
        <p:spPr>
          <a:xfrm>
            <a:off x="3535482" y="5236928"/>
            <a:ext cx="2600124" cy="1104095"/>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7" name="TextBox 6"/>
          <p:cNvSpPr txBox="1"/>
          <p:nvPr/>
        </p:nvSpPr>
        <p:spPr bwMode="auto">
          <a:xfrm>
            <a:off x="3441088" y="435294"/>
            <a:ext cx="2788912" cy="4862858"/>
          </a:xfrm>
          <a:prstGeom prst="rect">
            <a:avLst/>
          </a:prstGeom>
          <a:noFill/>
        </p:spPr>
        <p:txBody>
          <a:bodyPr wrap="square" lIns="91431" tIns="45715" rIns="91431" bIns="45715">
            <a:spAutoFit/>
          </a:bodyPr>
          <a:lstStyle/>
          <a:p>
            <a:pPr fontAlgn="auto">
              <a:spcBef>
                <a:spcPts val="0"/>
              </a:spcBef>
              <a:spcAft>
                <a:spcPts val="0"/>
              </a:spcAft>
              <a:defRPr/>
            </a:pPr>
            <a:r>
              <a:rPr lang="en-US" b="1" dirty="0">
                <a:solidFill>
                  <a:srgbClr val="090E7D"/>
                </a:solidFill>
                <a:latin typeface="Arial"/>
                <a:ea typeface="+mn-ea"/>
                <a:cs typeface="Arial"/>
              </a:rPr>
              <a:t>WHAT IS U3A?</a:t>
            </a:r>
          </a:p>
          <a:p>
            <a:pPr fontAlgn="auto">
              <a:spcBef>
                <a:spcPts val="0"/>
              </a:spcBef>
              <a:spcAft>
                <a:spcPts val="0"/>
              </a:spcAft>
              <a:defRPr/>
            </a:pPr>
            <a:endParaRPr lang="en-US" b="1" dirty="0">
              <a:latin typeface="+mn-lt"/>
              <a:ea typeface="+mn-ea"/>
              <a:cs typeface="+mn-cs"/>
            </a:endParaRPr>
          </a:p>
          <a:p>
            <a:pPr algn="just" fontAlgn="auto">
              <a:spcBef>
                <a:spcPts val="0"/>
              </a:spcBef>
              <a:spcAft>
                <a:spcPts val="0"/>
              </a:spcAft>
              <a:defRPr/>
            </a:pPr>
            <a:r>
              <a:rPr lang="en-US" sz="1200" dirty="0">
                <a:latin typeface="Arial"/>
                <a:ea typeface="+mn-ea"/>
                <a:cs typeface="Arial"/>
              </a:rPr>
              <a:t>U3A stands for ‘University of the Third</a:t>
            </a:r>
          </a:p>
          <a:p>
            <a:pPr algn="just" fontAlgn="auto">
              <a:spcBef>
                <a:spcPts val="0"/>
              </a:spcBef>
              <a:spcAft>
                <a:spcPts val="0"/>
              </a:spcAft>
              <a:defRPr/>
            </a:pPr>
            <a:r>
              <a:rPr lang="en-US" sz="1200" dirty="0">
                <a:latin typeface="Arial"/>
                <a:ea typeface="+mn-ea"/>
                <a:cs typeface="Arial"/>
              </a:rPr>
              <a:t>Age.’  This ‘age’ follows childhood and our working lives and is the time of active retirement.</a:t>
            </a:r>
          </a:p>
          <a:p>
            <a:pPr fontAlgn="auto">
              <a:spcBef>
                <a:spcPts val="0"/>
              </a:spcBef>
              <a:spcAft>
                <a:spcPts val="0"/>
              </a:spcAft>
              <a:defRPr/>
            </a:pPr>
            <a:endParaRPr lang="en-US" sz="1600" dirty="0">
              <a:latin typeface="+mn-lt"/>
              <a:ea typeface="+mn-ea"/>
              <a:cs typeface="+mn-cs"/>
            </a:endParaRPr>
          </a:p>
          <a:p>
            <a:pPr fontAlgn="auto">
              <a:spcBef>
                <a:spcPts val="0"/>
              </a:spcBef>
              <a:spcAft>
                <a:spcPts val="0"/>
              </a:spcAft>
              <a:defRPr/>
            </a:pPr>
            <a:r>
              <a:rPr lang="en-US" sz="1200" dirty="0">
                <a:latin typeface="Arial"/>
                <a:ea typeface="+mn-ea"/>
                <a:cs typeface="Arial"/>
              </a:rPr>
              <a:t>University simply means  a community learning together. There are:   </a:t>
            </a:r>
          </a:p>
          <a:p>
            <a:pPr fontAlgn="auto">
              <a:spcBef>
                <a:spcPts val="0"/>
              </a:spcBef>
              <a:spcAft>
                <a:spcPts val="0"/>
              </a:spcAft>
              <a:defRPr/>
            </a:pPr>
            <a:endParaRPr lang="en-US" sz="1200" b="1" dirty="0">
              <a:latin typeface="Arial"/>
              <a:ea typeface="+mn-ea"/>
              <a:cs typeface="Arial"/>
            </a:endParaRPr>
          </a:p>
          <a:p>
            <a:pPr marL="285721" indent="-285721" fontAlgn="auto">
              <a:spcBef>
                <a:spcPts val="0"/>
              </a:spcBef>
              <a:spcAft>
                <a:spcPts val="0"/>
              </a:spcAft>
              <a:buSzPct val="62000"/>
              <a:buFont typeface="Lucida Grande"/>
              <a:buChar char="*"/>
              <a:defRPr/>
            </a:pPr>
            <a:r>
              <a:rPr lang="en-US" sz="1200" dirty="0">
                <a:latin typeface="Arial"/>
                <a:ea typeface="+mn-ea"/>
                <a:cs typeface="Arial"/>
              </a:rPr>
              <a:t>No</a:t>
            </a:r>
            <a:r>
              <a:rPr lang="en-US" sz="1200" b="1" dirty="0">
                <a:latin typeface="Arial"/>
                <a:ea typeface="+mn-ea"/>
                <a:cs typeface="Arial"/>
              </a:rPr>
              <a:t> </a:t>
            </a:r>
            <a:r>
              <a:rPr lang="en-US" sz="1200" dirty="0">
                <a:latin typeface="Arial"/>
                <a:ea typeface="+mn-ea"/>
                <a:cs typeface="Arial"/>
              </a:rPr>
              <a:t>formal qualifications to join.   </a:t>
            </a:r>
          </a:p>
          <a:p>
            <a:pPr marL="171432" indent="-171432" fontAlgn="auto">
              <a:spcBef>
                <a:spcPts val="0"/>
              </a:spcBef>
              <a:spcAft>
                <a:spcPts val="0"/>
              </a:spcAft>
              <a:buSzPct val="62000"/>
              <a:buFont typeface="Lucida Grande"/>
              <a:buChar char="*"/>
              <a:defRPr/>
            </a:pPr>
            <a:endParaRPr lang="en-US" sz="1200" dirty="0">
              <a:latin typeface="Arial"/>
              <a:ea typeface="+mn-ea"/>
              <a:cs typeface="Arial"/>
            </a:endParaRPr>
          </a:p>
          <a:p>
            <a:pPr marL="285721" indent="-285721" fontAlgn="auto">
              <a:spcBef>
                <a:spcPts val="0"/>
              </a:spcBef>
              <a:spcAft>
                <a:spcPts val="0"/>
              </a:spcAft>
              <a:buSzPct val="62000"/>
              <a:buFont typeface="Lucida Grande"/>
              <a:buChar char="*"/>
              <a:defRPr/>
            </a:pPr>
            <a:r>
              <a:rPr lang="en-US" sz="1200" dirty="0">
                <a:latin typeface="Arial"/>
                <a:ea typeface="+mn-ea"/>
                <a:cs typeface="Arial"/>
              </a:rPr>
              <a:t>No</a:t>
            </a:r>
            <a:r>
              <a:rPr lang="en-US" sz="1200" b="1" dirty="0">
                <a:latin typeface="Arial"/>
                <a:ea typeface="+mn-ea"/>
                <a:cs typeface="Arial"/>
              </a:rPr>
              <a:t> </a:t>
            </a:r>
            <a:r>
              <a:rPr lang="en-US" sz="1200" dirty="0">
                <a:latin typeface="Arial"/>
                <a:ea typeface="+mn-ea"/>
                <a:cs typeface="Arial"/>
              </a:rPr>
              <a:t>exams, assignments or tests.</a:t>
            </a:r>
          </a:p>
          <a:p>
            <a:pPr marL="171432" indent="-171432" fontAlgn="auto">
              <a:spcBef>
                <a:spcPts val="0"/>
              </a:spcBef>
              <a:spcAft>
                <a:spcPts val="0"/>
              </a:spcAft>
              <a:buSzPct val="62000"/>
              <a:buFont typeface="Lucida Grande"/>
              <a:buChar char="*"/>
              <a:defRPr/>
            </a:pPr>
            <a:endParaRPr lang="en-US" sz="1200" dirty="0">
              <a:latin typeface="Arial"/>
              <a:ea typeface="+mn-ea"/>
              <a:cs typeface="Arial"/>
            </a:endParaRPr>
          </a:p>
          <a:p>
            <a:pPr marL="285721" indent="-285721" fontAlgn="auto">
              <a:spcBef>
                <a:spcPts val="0"/>
              </a:spcBef>
              <a:spcAft>
                <a:spcPts val="0"/>
              </a:spcAft>
              <a:buSzPct val="62000"/>
              <a:buFont typeface="Lucida Grande"/>
              <a:buChar char="*"/>
              <a:defRPr/>
            </a:pPr>
            <a:r>
              <a:rPr lang="en-US" sz="1200" dirty="0">
                <a:latin typeface="Arial"/>
                <a:ea typeface="+mn-ea"/>
                <a:cs typeface="Arial"/>
              </a:rPr>
              <a:t>Everyone</a:t>
            </a:r>
            <a:r>
              <a:rPr lang="en-US" sz="1200" b="1" i="1" dirty="0">
                <a:latin typeface="Arial"/>
                <a:ea typeface="+mn-ea"/>
                <a:cs typeface="Arial"/>
              </a:rPr>
              <a:t> </a:t>
            </a:r>
            <a:r>
              <a:rPr lang="en-US" sz="1200" dirty="0">
                <a:latin typeface="Arial"/>
                <a:ea typeface="+mn-ea"/>
                <a:cs typeface="Arial"/>
              </a:rPr>
              <a:t>is encouraged to be</a:t>
            </a:r>
          </a:p>
          <a:p>
            <a:pPr fontAlgn="auto">
              <a:spcBef>
                <a:spcPts val="0"/>
              </a:spcBef>
              <a:spcAft>
                <a:spcPts val="0"/>
              </a:spcAft>
              <a:buSzPct val="62000"/>
              <a:defRPr/>
            </a:pPr>
            <a:r>
              <a:rPr lang="en-US" sz="1200" dirty="0">
                <a:latin typeface="Arial"/>
                <a:ea typeface="+mn-ea"/>
                <a:cs typeface="Arial"/>
              </a:rPr>
              <a:t>       involved.</a:t>
            </a:r>
          </a:p>
          <a:p>
            <a:pPr marL="285721" indent="-285721" fontAlgn="auto">
              <a:lnSpc>
                <a:spcPct val="50000"/>
              </a:lnSpc>
              <a:spcBef>
                <a:spcPts val="0"/>
              </a:spcBef>
              <a:spcAft>
                <a:spcPts val="0"/>
              </a:spcAft>
              <a:buFont typeface="Arial"/>
              <a:buChar char="•"/>
              <a:defRPr/>
            </a:pPr>
            <a:endParaRPr lang="en-US" sz="1200" b="1" i="1" dirty="0">
              <a:latin typeface="Arial"/>
              <a:ea typeface="+mn-ea"/>
              <a:cs typeface="Arial"/>
            </a:endParaRPr>
          </a:p>
          <a:p>
            <a:pPr fontAlgn="auto">
              <a:spcBef>
                <a:spcPts val="0"/>
              </a:spcBef>
              <a:spcAft>
                <a:spcPts val="0"/>
              </a:spcAft>
              <a:defRPr/>
            </a:pPr>
            <a:r>
              <a:rPr lang="en-US" sz="1200" b="1" dirty="0">
                <a:latin typeface="Arial"/>
                <a:ea typeface="+mn-ea"/>
                <a:cs typeface="Arial"/>
              </a:rPr>
              <a:t>U3A </a:t>
            </a:r>
            <a:r>
              <a:rPr lang="en-US" sz="1200" dirty="0">
                <a:latin typeface="Arial"/>
                <a:ea typeface="+mn-ea"/>
                <a:cs typeface="Arial"/>
              </a:rPr>
              <a:t>is a world-wide movement where retired people from all walks of life get together and learn from each other, drawing on their life’s experiences, knowledge and interests. Classes are run by autonomous, non-profit groups in a friendly social atmosphere.</a:t>
            </a:r>
          </a:p>
          <a:p>
            <a:pPr fontAlgn="auto">
              <a:spcBef>
                <a:spcPts val="0"/>
              </a:spcBef>
              <a:spcAft>
                <a:spcPts val="0"/>
              </a:spcAft>
              <a:defRPr/>
            </a:pPr>
            <a:endParaRPr lang="en-US" sz="1200" b="1" dirty="0">
              <a:latin typeface="Arial"/>
              <a:ea typeface="+mn-ea"/>
              <a:cs typeface="Arial"/>
            </a:endParaRPr>
          </a:p>
        </p:txBody>
      </p:sp>
      <p:sp>
        <p:nvSpPr>
          <p:cNvPr id="8" name="TextBox 17"/>
          <p:cNvSpPr txBox="1">
            <a:spLocks noChangeArrowheads="1"/>
          </p:cNvSpPr>
          <p:nvPr/>
        </p:nvSpPr>
        <p:spPr bwMode="auto">
          <a:xfrm>
            <a:off x="6873596" y="537662"/>
            <a:ext cx="27815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200" dirty="0">
                <a:latin typeface="Arial"/>
                <a:cs typeface="Arial"/>
              </a:rPr>
              <a:t>U3A keeps your mind alert, your knowledge expanded and contributes towards your physical and mental health.  Research tells us that mental stimulation can contribute to our health and stave off Alzheimer’s disease. </a:t>
            </a:r>
          </a:p>
        </p:txBody>
      </p:sp>
      <p:sp>
        <p:nvSpPr>
          <p:cNvPr id="9" name="Rectangle 8"/>
          <p:cNvSpPr/>
          <p:nvPr/>
        </p:nvSpPr>
        <p:spPr>
          <a:xfrm>
            <a:off x="8409642" y="3376590"/>
            <a:ext cx="1245534" cy="1857421"/>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10" name="TextBox 19"/>
          <p:cNvSpPr txBox="1">
            <a:spLocks noChangeArrowheads="1"/>
          </p:cNvSpPr>
          <p:nvPr/>
        </p:nvSpPr>
        <p:spPr bwMode="auto">
          <a:xfrm>
            <a:off x="6873597" y="3681446"/>
            <a:ext cx="1360497" cy="138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1200" dirty="0">
                <a:solidFill>
                  <a:srgbClr val="090E7D"/>
                </a:solidFill>
                <a:latin typeface="Verdana"/>
                <a:cs typeface="Verdana"/>
              </a:rPr>
              <a:t>‘Learning is like love, mercy and friendship.</a:t>
            </a:r>
          </a:p>
          <a:p>
            <a:pPr algn="ctr"/>
            <a:endParaRPr lang="en-US" sz="1200" dirty="0">
              <a:solidFill>
                <a:srgbClr val="090E7D"/>
              </a:solidFill>
              <a:latin typeface="Verdana"/>
              <a:cs typeface="Verdana"/>
            </a:endParaRPr>
          </a:p>
          <a:p>
            <a:pPr algn="ctr"/>
            <a:r>
              <a:rPr lang="en-US" sz="1200" dirty="0">
                <a:solidFill>
                  <a:srgbClr val="090E7D"/>
                </a:solidFill>
                <a:latin typeface="Verdana"/>
                <a:cs typeface="Verdana"/>
              </a:rPr>
              <a:t>One can never have too much’</a:t>
            </a:r>
          </a:p>
        </p:txBody>
      </p:sp>
      <p:sp>
        <p:nvSpPr>
          <p:cNvPr id="11" name="Rectangle 10"/>
          <p:cNvSpPr/>
          <p:nvPr/>
        </p:nvSpPr>
        <p:spPr>
          <a:xfrm>
            <a:off x="6976573" y="2032842"/>
            <a:ext cx="1433070" cy="1519503"/>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
        <p:nvSpPr>
          <p:cNvPr id="12" name="Rectangle 11"/>
          <p:cNvSpPr/>
          <p:nvPr/>
        </p:nvSpPr>
        <p:spPr>
          <a:xfrm>
            <a:off x="6873596" y="5236928"/>
            <a:ext cx="2600124" cy="1104095"/>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lIns="91431" tIns="45715" rIns="91431" bIns="45715"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717987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7615" y="440157"/>
            <a:ext cx="9224484" cy="6019459"/>
          </a:xfrm>
        </p:spPr>
        <p:txBody>
          <a:bodyPr/>
          <a:lstStyle/>
          <a:p>
            <a:r>
              <a:rPr lang="en-US" sz="1400" b="1" u="sng" dirty="0"/>
              <a:t>How to use the Template Design (PC):</a:t>
            </a:r>
          </a:p>
          <a:p>
            <a:endParaRPr lang="en-US" sz="1400" dirty="0"/>
          </a:p>
          <a:p>
            <a:pPr>
              <a:buFont typeface="Arial" pitchFamily="34" charset="0"/>
              <a:buChar char="•"/>
            </a:pPr>
            <a:r>
              <a:rPr lang="en-US" sz="1400" dirty="0"/>
              <a:t>The empty rectangles are </a:t>
            </a:r>
            <a:r>
              <a:rPr lang="en-US" sz="1400" i="1" dirty="0"/>
              <a:t>Object Boxes.</a:t>
            </a:r>
          </a:p>
          <a:p>
            <a:endParaRPr lang="en-US" sz="1400" i="1" dirty="0"/>
          </a:p>
          <a:p>
            <a:pPr>
              <a:buFont typeface="Arial" pitchFamily="34" charset="0"/>
              <a:buChar char="•"/>
            </a:pPr>
            <a:r>
              <a:rPr lang="en-US" sz="1400" dirty="0"/>
              <a:t>If you click on the outline of the rectangle a tag will appear at the top of the rectangle and small circles at the corners.</a:t>
            </a:r>
          </a:p>
          <a:p>
            <a:endParaRPr lang="en-US" sz="1400" dirty="0"/>
          </a:p>
          <a:p>
            <a:pPr>
              <a:buFont typeface="Arial" pitchFamily="34" charset="0"/>
              <a:buChar char="•"/>
            </a:pPr>
            <a:r>
              <a:rPr lang="en-US" sz="1400" dirty="0"/>
              <a:t>Now on a PC click </a:t>
            </a:r>
            <a:r>
              <a:rPr lang="en-US" sz="1400" i="1" dirty="0"/>
              <a:t>Format</a:t>
            </a:r>
            <a:r>
              <a:rPr lang="en-US" sz="1400" dirty="0"/>
              <a:t> on the top Ribbon.</a:t>
            </a:r>
          </a:p>
          <a:p>
            <a:pPr>
              <a:buFont typeface="Arial" pitchFamily="34" charset="0"/>
              <a:buChar char="•"/>
            </a:pPr>
            <a:endParaRPr lang="en-US" sz="1400" dirty="0"/>
          </a:p>
          <a:p>
            <a:pPr>
              <a:buFont typeface="Arial" pitchFamily="34" charset="0"/>
              <a:buChar char="•"/>
            </a:pPr>
            <a:r>
              <a:rPr lang="en-US" sz="1400" dirty="0"/>
              <a:t>A menu will appear with one of the options (towards the middle) is called </a:t>
            </a:r>
            <a:r>
              <a:rPr lang="en-US" sz="1400" i="1" dirty="0"/>
              <a:t>Shape Fill. </a:t>
            </a:r>
            <a:r>
              <a:rPr lang="en-US" sz="1400" dirty="0"/>
              <a:t>Click this and one of the options is </a:t>
            </a:r>
            <a:r>
              <a:rPr lang="en-US" sz="1400" i="1" dirty="0"/>
              <a:t>Picture.</a:t>
            </a:r>
            <a:endParaRPr lang="en-US" sz="1400" dirty="0"/>
          </a:p>
          <a:p>
            <a:pPr>
              <a:buFont typeface="Arial" pitchFamily="34" charset="0"/>
              <a:buChar char="•"/>
            </a:pPr>
            <a:endParaRPr lang="en-US" sz="1400" dirty="0"/>
          </a:p>
          <a:p>
            <a:pPr>
              <a:buFont typeface="Arial" pitchFamily="34" charset="0"/>
              <a:buChar char="•"/>
            </a:pPr>
            <a:r>
              <a:rPr lang="en-US" sz="1400" dirty="0"/>
              <a:t>When you click </a:t>
            </a:r>
            <a:r>
              <a:rPr lang="en-US" sz="1400" i="1" dirty="0"/>
              <a:t>Picture, </a:t>
            </a:r>
            <a:r>
              <a:rPr lang="en-US" sz="1400" dirty="0"/>
              <a:t>you will be taken to a menu from which you may choose the folder and photo you wish to use.</a:t>
            </a:r>
          </a:p>
          <a:p>
            <a:pPr>
              <a:buFont typeface="Arial" pitchFamily="34" charset="0"/>
              <a:buChar char="•"/>
            </a:pPr>
            <a:endParaRPr lang="en-US" sz="1400" dirty="0"/>
          </a:p>
          <a:p>
            <a:pPr>
              <a:buFont typeface="Arial" pitchFamily="34" charset="0"/>
              <a:buChar char="•"/>
            </a:pPr>
            <a:r>
              <a:rPr lang="en-US" sz="1400" dirty="0"/>
              <a:t>Choose the photo and click </a:t>
            </a:r>
            <a:r>
              <a:rPr lang="en-US" sz="1400" i="1" dirty="0"/>
              <a:t>Insert.</a:t>
            </a:r>
            <a:endParaRPr lang="en-US" sz="1400" dirty="0"/>
          </a:p>
          <a:p>
            <a:pPr>
              <a:buFont typeface="Arial" pitchFamily="34" charset="0"/>
              <a:buChar char="•"/>
            </a:pPr>
            <a:endParaRPr lang="en-US" sz="1400" dirty="0"/>
          </a:p>
          <a:p>
            <a:pPr>
              <a:buFont typeface="Arial" pitchFamily="34" charset="0"/>
              <a:buChar char="•"/>
            </a:pPr>
            <a:r>
              <a:rPr lang="en-US" sz="1400" dirty="0"/>
              <a:t>The photo will be automatically resized to fit into the chosen rectangle.</a:t>
            </a:r>
          </a:p>
          <a:p>
            <a:pPr>
              <a:buFont typeface="Arial" pitchFamily="34" charset="0"/>
              <a:buChar char="•"/>
            </a:pPr>
            <a:endParaRPr lang="en-US" sz="1400" dirty="0"/>
          </a:p>
          <a:p>
            <a:pPr>
              <a:buFont typeface="Arial" pitchFamily="34" charset="0"/>
              <a:buChar char="•"/>
            </a:pPr>
            <a:r>
              <a:rPr lang="en-US" sz="1400" dirty="0"/>
              <a:t>Repeat the process for the other rectangles. </a:t>
            </a:r>
          </a:p>
          <a:p>
            <a:pPr>
              <a:buFont typeface="Arial" pitchFamily="34" charset="0"/>
              <a:buChar char="•"/>
            </a:pPr>
            <a:endParaRPr lang="en-US" sz="1400" dirty="0"/>
          </a:p>
          <a:p>
            <a:pPr>
              <a:buFont typeface="Arial" pitchFamily="34" charset="0"/>
              <a:buChar char="•"/>
            </a:pPr>
            <a:r>
              <a:rPr lang="en-US" sz="1400" dirty="0"/>
              <a:t>The </a:t>
            </a:r>
            <a:r>
              <a:rPr lang="en-US" sz="1400" b="1" dirty="0"/>
              <a:t>CONTACT </a:t>
            </a:r>
            <a:r>
              <a:rPr lang="en-US" sz="1400" dirty="0"/>
              <a:t>box on the middle of the first page can be modified to show </a:t>
            </a:r>
            <a:r>
              <a:rPr lang="en-US" sz="1400" b="1" dirty="0"/>
              <a:t>YOUR </a:t>
            </a:r>
            <a:r>
              <a:rPr lang="en-US" sz="1400" dirty="0"/>
              <a:t>U3A’s information. Or, if you wish you can add </a:t>
            </a:r>
            <a:r>
              <a:rPr lang="en-US" sz="1400" b="1" dirty="0"/>
              <a:t>YOUR</a:t>
            </a:r>
            <a:r>
              <a:rPr lang="en-US" sz="1400" dirty="0"/>
              <a:t> information below the Network Logo.</a:t>
            </a:r>
            <a:endParaRPr lang="en-AU" sz="1400" dirty="0"/>
          </a:p>
          <a:p>
            <a:endParaRPr lang="en-US" dirty="0"/>
          </a:p>
        </p:txBody>
      </p:sp>
    </p:spTree>
    <p:extLst>
      <p:ext uri="{BB962C8B-B14F-4D97-AF65-F5344CB8AC3E}">
        <p14:creationId xmlns:p14="http://schemas.microsoft.com/office/powerpoint/2010/main" val="2629309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3906" y="403525"/>
            <a:ext cx="8742923" cy="5982825"/>
          </a:xfrm>
        </p:spPr>
        <p:txBody>
          <a:bodyPr/>
          <a:lstStyle/>
          <a:p>
            <a:r>
              <a:rPr lang="en-US" sz="2000" b="1" u="sng" dirty="0"/>
              <a:t>How to use the Template Design: Apple</a:t>
            </a:r>
          </a:p>
          <a:p>
            <a:endParaRPr lang="en-US" sz="1800" b="1" u="sng" dirty="0"/>
          </a:p>
          <a:p>
            <a:r>
              <a:rPr lang="en-US" sz="1800" dirty="0"/>
              <a:t>The empty rectangles are </a:t>
            </a:r>
            <a:r>
              <a:rPr lang="en-US" sz="1800" i="1" dirty="0"/>
              <a:t>Object Boxes.</a:t>
            </a:r>
          </a:p>
          <a:p>
            <a:r>
              <a:rPr lang="en-US" sz="1800" dirty="0"/>
              <a:t>If you double click on the outline of the rectangle a tag will appear at the top of the rectangle and small circles at the corners.</a:t>
            </a:r>
          </a:p>
          <a:p>
            <a:r>
              <a:rPr lang="en-US" sz="1800" dirty="0"/>
              <a:t> On an Apple Machine simply go to </a:t>
            </a:r>
            <a:r>
              <a:rPr lang="en-US" sz="1800" i="1" dirty="0"/>
              <a:t>FILL</a:t>
            </a:r>
            <a:r>
              <a:rPr lang="en-US" sz="1800" dirty="0" smtClean="0"/>
              <a:t>, on </a:t>
            </a:r>
            <a:r>
              <a:rPr lang="en-US" sz="1800" dirty="0"/>
              <a:t>the left hand side, near the icon of an object box. </a:t>
            </a:r>
          </a:p>
          <a:p>
            <a:r>
              <a:rPr lang="en-US" sz="1800" dirty="0"/>
              <a:t> Click the down</a:t>
            </a:r>
            <a:r>
              <a:rPr lang="en-US" sz="1800" i="1" dirty="0"/>
              <a:t> Arrow Head.</a:t>
            </a:r>
          </a:p>
          <a:p>
            <a:r>
              <a:rPr lang="en-US" sz="1800" i="1" dirty="0"/>
              <a:t> </a:t>
            </a:r>
            <a:r>
              <a:rPr lang="en-US" sz="1800" dirty="0"/>
              <a:t>Scroll down to </a:t>
            </a:r>
            <a:r>
              <a:rPr lang="en-US" sz="1800" i="1" dirty="0"/>
              <a:t>FILL EFFECTS.</a:t>
            </a:r>
            <a:r>
              <a:rPr lang="en-US" sz="1800" dirty="0"/>
              <a:t> Click, then click </a:t>
            </a:r>
            <a:r>
              <a:rPr lang="en-US" sz="1800" i="1" dirty="0"/>
              <a:t>Picture or Texture.</a:t>
            </a:r>
          </a:p>
          <a:p>
            <a:r>
              <a:rPr lang="en-US" sz="1800" dirty="0"/>
              <a:t>The </a:t>
            </a:r>
            <a:r>
              <a:rPr lang="en-US" sz="1800" i="1" dirty="0"/>
              <a:t>FORMAT SHAPE </a:t>
            </a:r>
            <a:r>
              <a:rPr lang="en-US" sz="1800" dirty="0"/>
              <a:t>widow will come up.</a:t>
            </a:r>
          </a:p>
          <a:p>
            <a:r>
              <a:rPr lang="en-US" sz="1800" dirty="0"/>
              <a:t>Now click </a:t>
            </a:r>
            <a:r>
              <a:rPr lang="en-US" sz="1800" i="1" dirty="0"/>
              <a:t>Choose Picture</a:t>
            </a:r>
            <a:endParaRPr lang="en-US" sz="1800" dirty="0"/>
          </a:p>
          <a:p>
            <a:r>
              <a:rPr lang="en-US" sz="1800" dirty="0"/>
              <a:t>The Finder will come up – use this to locate the picture you wish to use, then click </a:t>
            </a:r>
            <a:r>
              <a:rPr lang="en-US" sz="1800" i="1" dirty="0"/>
              <a:t>Insert.</a:t>
            </a:r>
          </a:p>
          <a:p>
            <a:r>
              <a:rPr lang="en-US" sz="1800" dirty="0"/>
              <a:t>The picture will appear, correctly resized in your rectangle. It will also show on the </a:t>
            </a:r>
            <a:r>
              <a:rPr lang="en-US" sz="1800" i="1" dirty="0"/>
              <a:t>FORMAT SHAPE  </a:t>
            </a:r>
            <a:r>
              <a:rPr lang="en-US" sz="1800" dirty="0"/>
              <a:t>window. If it is what you want, click OK on the </a:t>
            </a:r>
            <a:r>
              <a:rPr lang="en-US" sz="1800" i="1" dirty="0"/>
              <a:t>FORMAT SHAPE  </a:t>
            </a:r>
            <a:r>
              <a:rPr lang="en-US" sz="1800" dirty="0"/>
              <a:t>window.</a:t>
            </a:r>
          </a:p>
          <a:p>
            <a:r>
              <a:rPr lang="en-US" sz="1800" dirty="0"/>
              <a:t>Use the same method with the other rectangles</a:t>
            </a:r>
            <a:r>
              <a:rPr lang="en-US" sz="1800" dirty="0" smtClean="0"/>
              <a:t>.</a:t>
            </a:r>
          </a:p>
          <a:p>
            <a:r>
              <a:rPr lang="en-US" sz="1800" dirty="0"/>
              <a:t>The </a:t>
            </a:r>
            <a:r>
              <a:rPr lang="en-US" sz="1800" b="1" dirty="0"/>
              <a:t>CONTACT </a:t>
            </a:r>
            <a:r>
              <a:rPr lang="en-US" sz="1800" dirty="0"/>
              <a:t>box on the middle of the first page can be modified to show </a:t>
            </a:r>
            <a:r>
              <a:rPr lang="en-US" sz="1800" b="1" dirty="0"/>
              <a:t>YOUR </a:t>
            </a:r>
            <a:r>
              <a:rPr lang="en-US" sz="1800" dirty="0"/>
              <a:t>U3A’s information. Or, if you wish you can add </a:t>
            </a:r>
            <a:r>
              <a:rPr lang="en-US" sz="1800" b="1" dirty="0"/>
              <a:t>YOUR</a:t>
            </a:r>
            <a:r>
              <a:rPr lang="en-US" sz="1800" dirty="0"/>
              <a:t> information below the Network Logo.</a:t>
            </a:r>
            <a:endParaRPr lang="en-AU" sz="1800" dirty="0"/>
          </a:p>
          <a:p>
            <a:endParaRPr lang="en-US" sz="1800" dirty="0"/>
          </a:p>
          <a:p>
            <a:endParaRPr lang="en-US" dirty="0"/>
          </a:p>
        </p:txBody>
      </p:sp>
    </p:spTree>
    <p:extLst>
      <p:ext uri="{BB962C8B-B14F-4D97-AF65-F5344CB8AC3E}">
        <p14:creationId xmlns:p14="http://schemas.microsoft.com/office/powerpoint/2010/main" val="3829578486"/>
      </p:ext>
    </p:extLst>
  </p:cSld>
  <p:clrMapOvr>
    <a:masterClrMapping/>
  </p:clrMapOvr>
</p:sld>
</file>

<file path=ppt/theme/theme1.xml><?xml version="1.0" encoding="utf-8"?>
<a:theme xmlns:a="http://schemas.openxmlformats.org/drawingml/2006/main" name="BASIC Leafl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BASIC Leaflet.pot</Template>
  <TotalTime>316</TotalTime>
  <Words>985</Words>
  <Application>Microsoft Macintosh PowerPoint</Application>
  <PresentationFormat>A4 Paper (210x297 mm)</PresentationFormat>
  <Paragraphs>206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BASIC Leaflet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 de Hosson</dc:creator>
  <cp:lastModifiedBy>Jean de Hosson</cp:lastModifiedBy>
  <cp:revision>38</cp:revision>
  <cp:lastPrinted>2015-04-18T07:24:18Z</cp:lastPrinted>
  <dcterms:created xsi:type="dcterms:W3CDTF">2015-01-21T06:55:59Z</dcterms:created>
  <dcterms:modified xsi:type="dcterms:W3CDTF">2015-06-03T07:20:15Z</dcterms:modified>
</cp:coreProperties>
</file>